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3"/>
  </p:notesMasterIdLst>
  <p:sldIdLst>
    <p:sldId id="273" r:id="rId2"/>
    <p:sldId id="12166" r:id="rId3"/>
    <p:sldId id="12167" r:id="rId4"/>
    <p:sldId id="12193" r:id="rId5"/>
    <p:sldId id="12198" r:id="rId6"/>
    <p:sldId id="12174" r:id="rId7"/>
    <p:sldId id="12194" r:id="rId8"/>
    <p:sldId id="12176" r:id="rId9"/>
    <p:sldId id="12196" r:id="rId10"/>
    <p:sldId id="12197" r:id="rId11"/>
    <p:sldId id="12177" r:id="rId12"/>
    <p:sldId id="12170" r:id="rId13"/>
    <p:sldId id="12169" r:id="rId14"/>
    <p:sldId id="12171" r:id="rId15"/>
    <p:sldId id="256" r:id="rId16"/>
    <p:sldId id="262" r:id="rId17"/>
    <p:sldId id="296" r:id="rId18"/>
    <p:sldId id="289" r:id="rId19"/>
    <p:sldId id="276" r:id="rId20"/>
    <p:sldId id="298" r:id="rId21"/>
    <p:sldId id="291" r:id="rId22"/>
    <p:sldId id="12199" r:id="rId23"/>
    <p:sldId id="257" r:id="rId24"/>
    <p:sldId id="258" r:id="rId25"/>
    <p:sldId id="259" r:id="rId26"/>
    <p:sldId id="260" r:id="rId27"/>
    <p:sldId id="261" r:id="rId28"/>
    <p:sldId id="12200" r:id="rId29"/>
    <p:sldId id="264" r:id="rId30"/>
    <p:sldId id="265" r:id="rId31"/>
    <p:sldId id="266" r:id="rId32"/>
    <p:sldId id="12201" r:id="rId33"/>
    <p:sldId id="12202" r:id="rId34"/>
    <p:sldId id="12203" r:id="rId35"/>
    <p:sldId id="12204" r:id="rId36"/>
    <p:sldId id="12205" r:id="rId37"/>
    <p:sldId id="12206" r:id="rId38"/>
    <p:sldId id="12207" r:id="rId39"/>
    <p:sldId id="12213" r:id="rId40"/>
    <p:sldId id="4305" r:id="rId41"/>
    <p:sldId id="4415" r:id="rId42"/>
    <p:sldId id="4396" r:id="rId43"/>
    <p:sldId id="4399" r:id="rId44"/>
    <p:sldId id="4398" r:id="rId45"/>
    <p:sldId id="4400" r:id="rId46"/>
    <p:sldId id="4403" r:id="rId47"/>
    <p:sldId id="4401" r:id="rId48"/>
    <p:sldId id="4416" r:id="rId49"/>
    <p:sldId id="4407" r:id="rId50"/>
    <p:sldId id="4408" r:id="rId51"/>
    <p:sldId id="4409" r:id="rId52"/>
    <p:sldId id="4419" r:id="rId53"/>
    <p:sldId id="4410" r:id="rId54"/>
    <p:sldId id="4427" r:id="rId55"/>
    <p:sldId id="4429" r:id="rId56"/>
    <p:sldId id="666" r:id="rId57"/>
    <p:sldId id="12209" r:id="rId58"/>
    <p:sldId id="12210" r:id="rId59"/>
    <p:sldId id="12211" r:id="rId60"/>
    <p:sldId id="12212" r:id="rId61"/>
    <p:sldId id="263" r:id="rId62"/>
  </p:sldIdLst>
  <p:sldSz cx="12192000" cy="6858000"/>
  <p:notesSz cx="6858000" cy="9144000"/>
  <p:custDataLst>
    <p:tags r:id="rId6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C34"/>
    <a:srgbClr val="FF9B00"/>
    <a:srgbClr val="FFD858"/>
    <a:srgbClr val="009999"/>
    <a:srgbClr val="2E8BF0"/>
    <a:srgbClr val="DF002D"/>
    <a:srgbClr val="FF9900"/>
    <a:srgbClr val="FF0066"/>
    <a:srgbClr val="45B664"/>
    <a:srgbClr val="95CF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44" autoAdjust="0"/>
    <p:restoredTop sz="75556" autoAdjust="0"/>
  </p:normalViewPr>
  <p:slideViewPr>
    <p:cSldViewPr snapToGrid="0">
      <p:cViewPr varScale="1">
        <p:scale>
          <a:sx n="86" d="100"/>
          <a:sy n="86" d="100"/>
        </p:scale>
        <p:origin x="1140" y="39"/>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62CDA-D42D-4AE2-BA2B-6FD505FA3DC6}" type="datetimeFigureOut">
              <a:rPr lang="zh-CN" altLang="en-US" smtClean="0"/>
              <a:t>2026/1/15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F447B5-4412-430D-98FD-99D4ADD9DDB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92FC115-43AE-41EB-BF0D-DEDE8EE1D962}"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F447B5-4412-430D-98FD-99D4ADD9DDB8}" type="slidenum">
              <a:rPr lang="zh-CN" altLang="en-US" smtClean="0"/>
              <a:t>5</a:t>
            </a:fld>
            <a:endParaRPr lang="zh-CN" altLang="en-US"/>
          </a:p>
        </p:txBody>
      </p:sp>
    </p:spTree>
    <p:extLst>
      <p:ext uri="{BB962C8B-B14F-4D97-AF65-F5344CB8AC3E}">
        <p14:creationId xmlns:p14="http://schemas.microsoft.com/office/powerpoint/2010/main" val="459161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F447B5-4412-430D-98FD-99D4ADD9DDB8}" type="slidenum">
              <a:rPr lang="zh-CN" altLang="en-US" smtClean="0"/>
              <a:t>6</a:t>
            </a:fld>
            <a:endParaRPr lang="zh-CN" altLang="en-US"/>
          </a:p>
        </p:txBody>
      </p:sp>
    </p:spTree>
    <p:extLst>
      <p:ext uri="{BB962C8B-B14F-4D97-AF65-F5344CB8AC3E}">
        <p14:creationId xmlns:p14="http://schemas.microsoft.com/office/powerpoint/2010/main" val="3115894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F447B5-4412-430D-98FD-99D4ADD9DDB8}" type="slidenum">
              <a:rPr lang="zh-CN" altLang="en-US" smtClean="0"/>
              <a:t>7</a:t>
            </a:fld>
            <a:endParaRPr lang="zh-CN" altLang="en-US"/>
          </a:p>
        </p:txBody>
      </p:sp>
    </p:spTree>
    <p:extLst>
      <p:ext uri="{BB962C8B-B14F-4D97-AF65-F5344CB8AC3E}">
        <p14:creationId xmlns:p14="http://schemas.microsoft.com/office/powerpoint/2010/main" val="3459554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F447B5-4412-430D-98FD-99D4ADD9DDB8}" type="slidenum">
              <a:rPr lang="zh-CN" altLang="en-US" smtClean="0"/>
              <a:t>39</a:t>
            </a:fld>
            <a:endParaRPr lang="zh-CN" altLang="en-US"/>
          </a:p>
        </p:txBody>
      </p:sp>
    </p:spTree>
    <p:extLst>
      <p:ext uri="{BB962C8B-B14F-4D97-AF65-F5344CB8AC3E}">
        <p14:creationId xmlns:p14="http://schemas.microsoft.com/office/powerpoint/2010/main" val="1671534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Master" Target="../slideMasters/slideMaster1.xml"/><Relationship Id="rId5" Type="http://schemas.openxmlformats.org/officeDocument/2006/relationships/tags" Target="../tags/tag9.xml"/><Relationship Id="rId4" Type="http://schemas.openxmlformats.org/officeDocument/2006/relationships/tags" Target="../tags/tag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Master" Target="../slideMasters/slideMaster1.xml"/><Relationship Id="rId5" Type="http://schemas.openxmlformats.org/officeDocument/2006/relationships/tags" Target="../tags/tag14.xml"/><Relationship Id="rId4"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页">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60741CB-2405-4570-99DA-5F170549261E}" type="datetimeFigureOut">
              <a:rPr lang="zh-CN" altLang="en-US" smtClean="0"/>
              <a:t>2026/1/15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8B181F-DFFC-4982-BFBB-4C3267591D81}" type="slidenum">
              <a:rPr lang="zh-CN" altLang="en-US" smtClean="0"/>
              <a:t>‹#›</a:t>
            </a:fld>
            <a:endParaRPr lang="zh-CN" altLang="en-US"/>
          </a:p>
        </p:txBody>
      </p:sp>
      <p:sp>
        <p:nvSpPr>
          <p:cNvPr id="10" name="矩形 9"/>
          <p:cNvSpPr/>
          <p:nvPr/>
        </p:nvSpPr>
        <p:spPr>
          <a:xfrm>
            <a:off x="0" y="0"/>
            <a:ext cx="12192000" cy="6858000"/>
          </a:xfrm>
          <a:prstGeom prst="rect">
            <a:avLst/>
          </a:prstGeom>
          <a:solidFill>
            <a:srgbClr val="005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弦形 10"/>
          <p:cNvSpPr/>
          <p:nvPr/>
        </p:nvSpPr>
        <p:spPr>
          <a:xfrm rot="13350635">
            <a:off x="-901373" y="-7540984"/>
            <a:ext cx="13994746" cy="14310154"/>
          </a:xfrm>
          <a:prstGeom prst="chord">
            <a:avLst>
              <a:gd name="adj1" fmla="val 4600706"/>
              <a:gd name="adj2" fmla="val 188793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2026/1/15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16284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2026/1/15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0687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比较">
    <p:spTree>
      <p:nvGrpSpPr>
        <p:cNvPr id="1" name=""/>
        <p:cNvGrpSpPr/>
        <p:nvPr/>
      </p:nvGrpSpPr>
      <p:grpSpPr>
        <a:xfrm>
          <a:off x="0" y="0"/>
          <a:ext cx="0" cy="0"/>
          <a:chOff x="0" y="0"/>
          <a:chExt cx="0" cy="0"/>
        </a:xfrm>
      </p:grpSpPr>
      <p:pic>
        <p:nvPicPr>
          <p:cNvPr id="11" name="图片 10" descr="F 拷贝3"/>
          <p:cNvPicPr>
            <a:picLocks noChangeAspect="1"/>
          </p:cNvPicPr>
          <p:nvPr userDrawn="1"/>
        </p:nvPicPr>
        <p:blipFill>
          <a:blip r:embed="rId2"/>
          <a:stretch>
            <a:fillRect/>
          </a:stretch>
        </p:blipFill>
        <p:spPr>
          <a:xfrm>
            <a:off x="0" y="0"/>
            <a:ext cx="12192000" cy="6858000"/>
          </a:xfrm>
          <a:prstGeom prst="rect">
            <a:avLst/>
          </a:prstGeom>
        </p:spPr>
      </p:pic>
      <p:pic>
        <p:nvPicPr>
          <p:cNvPr id="12" name="图片 11" descr="矢量智能对象 拷贝2"/>
          <p:cNvPicPr>
            <a:picLocks noChangeAspect="1"/>
          </p:cNvPicPr>
          <p:nvPr userDrawn="1"/>
        </p:nvPicPr>
        <p:blipFill>
          <a:blip r:embed="rId3"/>
          <a:stretch>
            <a:fillRect/>
          </a:stretch>
        </p:blipFill>
        <p:spPr>
          <a:xfrm>
            <a:off x="216000" y="141402"/>
            <a:ext cx="1485245" cy="974599"/>
          </a:xfrm>
          <a:prstGeom prst="rect">
            <a:avLst/>
          </a:prstGeom>
        </p:spPr>
      </p:pic>
      <p:cxnSp>
        <p:nvCxnSpPr>
          <p:cNvPr id="7" name="直接连接符 6"/>
          <p:cNvCxnSpPr/>
          <p:nvPr userDrawn="1"/>
        </p:nvCxnSpPr>
        <p:spPr>
          <a:xfrm>
            <a:off x="1830791" y="295258"/>
            <a:ext cx="0" cy="722631"/>
          </a:xfrm>
          <a:prstGeom prst="line">
            <a:avLst/>
          </a:prstGeom>
          <a:ln>
            <a:solidFill>
              <a:srgbClr val="2C1D86"/>
            </a:solidFill>
          </a:ln>
        </p:spPr>
        <p:style>
          <a:lnRef idx="2">
            <a:schemeClr val="accent1"/>
          </a:lnRef>
          <a:fillRef idx="0">
            <a:srgbClr val="FFFFFF"/>
          </a:fillRef>
          <a:effectRef idx="0">
            <a:srgbClr val="FFFFFF"/>
          </a:effectRef>
          <a:fontRef idx="minor">
            <a:schemeClr val="tx1"/>
          </a:fontRef>
        </p:style>
      </p:cxnSp>
    </p:spTree>
    <p:extLst>
      <p:ext uri="{BB962C8B-B14F-4D97-AF65-F5344CB8AC3E}">
        <p14:creationId xmlns:p14="http://schemas.microsoft.com/office/powerpoint/2010/main" val="3825921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77079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860741CB-2405-4570-99DA-5F170549261E}" type="datetimeFigureOut">
              <a:rPr lang="zh-CN" altLang="en-US" smtClean="0"/>
              <a:t>2026/1/15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C8B181F-DFFC-4982-BFBB-4C3267591D81}" type="slidenum">
              <a:rPr lang="zh-CN" altLang="en-US" smtClean="0"/>
              <a:t>‹#›</a:t>
            </a:fld>
            <a:endParaRPr lang="zh-CN" altLang="en-US"/>
          </a:p>
        </p:txBody>
      </p:sp>
      <p:sp>
        <p:nvSpPr>
          <p:cNvPr id="6" name="矩形 5"/>
          <p:cNvSpPr/>
          <p:nvPr userDrawn="1"/>
        </p:nvSpPr>
        <p:spPr>
          <a:xfrm>
            <a:off x="-1" y="0"/>
            <a:ext cx="3004458" cy="68580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userDrawn="1"/>
        </p:nvSpPr>
        <p:spPr>
          <a:xfrm>
            <a:off x="511627" y="2403028"/>
            <a:ext cx="1981202" cy="769441"/>
          </a:xfrm>
          <a:prstGeom prst="rect">
            <a:avLst/>
          </a:prstGeom>
          <a:noFill/>
        </p:spPr>
        <p:txBody>
          <a:bodyPr wrap="square" rtlCol="0">
            <a:spAutoFit/>
          </a:bodyPr>
          <a:lstStyle/>
          <a:p>
            <a:pPr algn="ctr"/>
            <a:r>
              <a:rPr lang="zh-CN" altLang="en-US" sz="4400" b="1" dirty="0">
                <a:solidFill>
                  <a:schemeClr val="bg1"/>
                </a:solidFill>
                <a:latin typeface="微软雅黑" panose="020B0503020204020204" pitchFamily="34" charset="-122"/>
                <a:ea typeface="微软雅黑" panose="020B0503020204020204" pitchFamily="34" charset="-122"/>
              </a:rPr>
              <a:t>目 </a:t>
            </a:r>
            <a:r>
              <a:rPr lang="en-US" altLang="zh-CN" sz="4400" b="1" dirty="0">
                <a:solidFill>
                  <a:schemeClr val="bg1"/>
                </a:solidFill>
                <a:latin typeface="微软雅黑" panose="020B0503020204020204" pitchFamily="34" charset="-122"/>
                <a:ea typeface="微软雅黑" panose="020B0503020204020204" pitchFamily="34" charset="-122"/>
              </a:rPr>
              <a:t> </a:t>
            </a:r>
            <a:r>
              <a:rPr lang="zh-CN" altLang="en-US" sz="4400" b="1" dirty="0">
                <a:solidFill>
                  <a:schemeClr val="bg1"/>
                </a:solidFill>
                <a:latin typeface="微软雅黑" panose="020B0503020204020204" pitchFamily="34" charset="-122"/>
                <a:ea typeface="微软雅黑" panose="020B0503020204020204" pitchFamily="34" charset="-122"/>
              </a:rPr>
              <a:t>录</a:t>
            </a:r>
            <a:endParaRPr lang="en-US" altLang="zh-CN" sz="44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userDrawn="1"/>
        </p:nvSpPr>
        <p:spPr>
          <a:xfrm>
            <a:off x="706358" y="3316031"/>
            <a:ext cx="1620765" cy="400110"/>
          </a:xfrm>
          <a:prstGeom prst="rect">
            <a:avLst/>
          </a:prstGeom>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CONTENTS</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文本">
    <p:spTree>
      <p:nvGrpSpPr>
        <p:cNvPr id="1" name=""/>
        <p:cNvGrpSpPr/>
        <p:nvPr/>
      </p:nvGrpSpPr>
      <p:grpSpPr>
        <a:xfrm>
          <a:off x="0" y="0"/>
          <a:ext cx="0" cy="0"/>
          <a:chOff x="0" y="0"/>
          <a:chExt cx="0" cy="0"/>
        </a:xfrm>
      </p:grpSpPr>
      <p:sp>
        <p:nvSpPr>
          <p:cNvPr id="2" name="标题 1"/>
          <p:cNvSpPr>
            <a:spLocks noGrp="1"/>
          </p:cNvSpPr>
          <p:nvPr>
            <p:ph type="ctrTitle"/>
          </p:nvPr>
        </p:nvSpPr>
        <p:spPr>
          <a:xfrm>
            <a:off x="220301" y="113090"/>
            <a:ext cx="5981323" cy="676495"/>
          </a:xfrm>
        </p:spPr>
        <p:txBody>
          <a:bodyPr anchor="b">
            <a:normAutofit/>
          </a:bodyPr>
          <a:lstStyle>
            <a:lvl1pPr algn="l">
              <a:defRPr sz="3200" b="1">
                <a:solidFill>
                  <a:srgbClr val="005DA2"/>
                </a:solidFill>
                <a:latin typeface="黑体" panose="02010609060101010101" pitchFamily="49" charset="-122"/>
                <a:ea typeface="黑体" panose="02010609060101010101" pitchFamily="49" charset="-122"/>
              </a:defRPr>
            </a:lvl1pPr>
          </a:lstStyle>
          <a:p>
            <a:r>
              <a:rPr lang="zh-CN" altLang="en-US"/>
              <a:t>单击此处编辑母版标题样式</a:t>
            </a:r>
          </a:p>
        </p:txBody>
      </p:sp>
      <p:sp>
        <p:nvSpPr>
          <p:cNvPr id="4" name="日期占位符 3"/>
          <p:cNvSpPr>
            <a:spLocks noGrp="1"/>
          </p:cNvSpPr>
          <p:nvPr>
            <p:ph type="dt" sz="half" idx="10"/>
          </p:nvPr>
        </p:nvSpPr>
        <p:spPr/>
        <p:txBody>
          <a:bodyPr/>
          <a:lstStyle/>
          <a:p>
            <a:fld id="{860741CB-2405-4570-99DA-5F170549261E}" type="datetimeFigureOut">
              <a:rPr lang="zh-CN" altLang="en-US" smtClean="0"/>
              <a:t>2026/1/15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8B181F-DFFC-4982-BFBB-4C3267591D81}" type="slidenum">
              <a:rPr lang="zh-CN" altLang="en-US" smtClean="0"/>
              <a:t>‹#›</a:t>
            </a:fld>
            <a:endParaRPr lang="zh-CN" altLang="en-US"/>
          </a:p>
        </p:txBody>
      </p:sp>
      <p:cxnSp>
        <p:nvCxnSpPr>
          <p:cNvPr id="7" name="直接连接符 6"/>
          <p:cNvCxnSpPr/>
          <p:nvPr userDrawn="1"/>
        </p:nvCxnSpPr>
        <p:spPr>
          <a:xfrm>
            <a:off x="0" y="876300"/>
            <a:ext cx="12192000" cy="0"/>
          </a:xfrm>
          <a:prstGeom prst="line">
            <a:avLst/>
          </a:prstGeom>
          <a:ln w="50800">
            <a:solidFill>
              <a:srgbClr val="005DA2"/>
            </a:solidFill>
          </a:ln>
        </p:spPr>
        <p:style>
          <a:lnRef idx="1">
            <a:schemeClr val="accent1"/>
          </a:lnRef>
          <a:fillRef idx="0">
            <a:schemeClr val="accent1"/>
          </a:fillRef>
          <a:effectRef idx="0">
            <a:schemeClr val="accent1"/>
          </a:effectRef>
          <a:fontRef idx="minor">
            <a:schemeClr val="tx1"/>
          </a:fontRef>
        </p:style>
      </p:cxnSp>
      <p:sp>
        <p:nvSpPr>
          <p:cNvPr id="8" name="内容占位符 2"/>
          <p:cNvSpPr>
            <a:spLocks noGrp="1"/>
          </p:cNvSpPr>
          <p:nvPr>
            <p:ph idx="1"/>
          </p:nvPr>
        </p:nvSpPr>
        <p:spPr>
          <a:xfrm>
            <a:off x="838200" y="1257676"/>
            <a:ext cx="10515600" cy="4898679"/>
          </a:xfrm>
        </p:spPr>
        <p:txBody>
          <a:bodyPr/>
          <a:lstStyle>
            <a:lvl1pPr marL="457200" indent="-457200">
              <a:buFont typeface="Wingdings" panose="05000000000000000000" pitchFamily="2" charset="2"/>
              <a:buChar char="p"/>
              <a:defRPr sz="2800">
                <a:solidFill>
                  <a:schemeClr val="tx1"/>
                </a:solidFill>
                <a:latin typeface="黑体" panose="02010609060101010101" pitchFamily="49" charset="-122"/>
                <a:ea typeface="黑体" panose="02010609060101010101" pitchFamily="49" charset="-122"/>
              </a:defRPr>
            </a:lvl1pPr>
            <a:lvl2pPr marL="800100" indent="-342900">
              <a:buFont typeface="Arial" panose="020B0604020202020204" pitchFamily="34" charset="0"/>
              <a:buChar char="•"/>
              <a:defRPr/>
            </a:lvl2pPr>
          </a:lstStyle>
          <a:p>
            <a:pPr lvl="0"/>
            <a:r>
              <a:rPr lang="zh-CN" altLang="en-US" dirty="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横">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竖">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文本和图片">
    <p:spTree>
      <p:nvGrpSpPr>
        <p:cNvPr id="1" name=""/>
        <p:cNvGrpSpPr/>
        <p:nvPr/>
      </p:nvGrpSpPr>
      <p:grpSpPr>
        <a:xfrm>
          <a:off x="0" y="0"/>
          <a:ext cx="0" cy="0"/>
          <a:chOff x="0" y="0"/>
          <a:chExt cx="0" cy="0"/>
        </a:xfrm>
      </p:grpSpPr>
      <p:sp>
        <p:nvSpPr>
          <p:cNvPr id="2" name="标题 1"/>
          <p:cNvSpPr>
            <a:spLocks noGrp="1"/>
          </p:cNvSpPr>
          <p:nvPr>
            <p:ph type="ctrTitle"/>
          </p:nvPr>
        </p:nvSpPr>
        <p:spPr>
          <a:xfrm>
            <a:off x="220301" y="113090"/>
            <a:ext cx="5981323" cy="676495"/>
          </a:xfrm>
        </p:spPr>
        <p:txBody>
          <a:bodyPr anchor="b">
            <a:normAutofit/>
          </a:bodyPr>
          <a:lstStyle>
            <a:lvl1pPr algn="l">
              <a:defRPr sz="3200" b="1">
                <a:solidFill>
                  <a:srgbClr val="005DA2"/>
                </a:solidFill>
                <a:latin typeface="黑体" panose="02010609060101010101" pitchFamily="49" charset="-122"/>
                <a:ea typeface="黑体" panose="02010609060101010101" pitchFamily="49" charset="-122"/>
              </a:defRPr>
            </a:lvl1pPr>
          </a:lstStyle>
          <a:p>
            <a:r>
              <a:rPr lang="zh-CN" altLang="en-US"/>
              <a:t>单击此处编辑母版标题样式</a:t>
            </a:r>
          </a:p>
        </p:txBody>
      </p:sp>
      <p:cxnSp>
        <p:nvCxnSpPr>
          <p:cNvPr id="7" name="直接连接符 6"/>
          <p:cNvCxnSpPr/>
          <p:nvPr userDrawn="1"/>
        </p:nvCxnSpPr>
        <p:spPr>
          <a:xfrm>
            <a:off x="0" y="876300"/>
            <a:ext cx="12192000" cy="0"/>
          </a:xfrm>
          <a:prstGeom prst="line">
            <a:avLst/>
          </a:prstGeom>
          <a:ln w="50800">
            <a:solidFill>
              <a:srgbClr val="005DA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片和文本">
    <p:spTree>
      <p:nvGrpSpPr>
        <p:cNvPr id="1" name=""/>
        <p:cNvGrpSpPr/>
        <p:nvPr/>
      </p:nvGrpSpPr>
      <p:grpSpPr>
        <a:xfrm>
          <a:off x="0" y="0"/>
          <a:ext cx="0" cy="0"/>
          <a:chOff x="0" y="0"/>
          <a:chExt cx="0" cy="0"/>
        </a:xfrm>
      </p:grpSpPr>
      <p:sp>
        <p:nvSpPr>
          <p:cNvPr id="5" name="标题 1"/>
          <p:cNvSpPr>
            <a:spLocks noGrp="1"/>
          </p:cNvSpPr>
          <p:nvPr>
            <p:ph type="ctrTitle"/>
          </p:nvPr>
        </p:nvSpPr>
        <p:spPr>
          <a:xfrm>
            <a:off x="220301" y="113090"/>
            <a:ext cx="5981323" cy="676495"/>
          </a:xfrm>
        </p:spPr>
        <p:txBody>
          <a:bodyPr anchor="b">
            <a:normAutofit/>
          </a:bodyPr>
          <a:lstStyle>
            <a:lvl1pPr algn="l">
              <a:defRPr sz="3200" b="1">
                <a:solidFill>
                  <a:srgbClr val="005DA2"/>
                </a:solidFill>
                <a:latin typeface="黑体" panose="02010609060101010101" pitchFamily="49" charset="-122"/>
                <a:ea typeface="黑体" panose="02010609060101010101" pitchFamily="49" charset="-122"/>
              </a:defRPr>
            </a:lvl1pPr>
          </a:lstStyle>
          <a:p>
            <a:r>
              <a:rPr lang="zh-CN" altLang="en-US" dirty="0"/>
              <a:t>单击此处编辑母版标题样式</a:t>
            </a:r>
          </a:p>
        </p:txBody>
      </p:sp>
      <p:cxnSp>
        <p:nvCxnSpPr>
          <p:cNvPr id="10" name="直接连接符 9"/>
          <p:cNvCxnSpPr/>
          <p:nvPr userDrawn="1"/>
        </p:nvCxnSpPr>
        <p:spPr>
          <a:xfrm>
            <a:off x="0" y="876300"/>
            <a:ext cx="12192000" cy="0"/>
          </a:xfrm>
          <a:prstGeom prst="line">
            <a:avLst/>
          </a:prstGeom>
          <a:ln w="50800">
            <a:solidFill>
              <a:srgbClr val="005DA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60741CB-2405-4570-99DA-5F170549261E}" type="datetimeFigureOut">
              <a:rPr lang="zh-CN" altLang="en-US" smtClean="0"/>
              <a:t>2026/1/15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8B181F-DFFC-4982-BFBB-4C3267591D81}" type="slidenum">
              <a:rPr lang="zh-CN" altLang="en-US" smtClean="0"/>
              <a:t>‹#›</a:t>
            </a:fld>
            <a:endParaRPr lang="zh-CN" altLang="en-US"/>
          </a:p>
        </p:txBody>
      </p:sp>
      <p:sp>
        <p:nvSpPr>
          <p:cNvPr id="7" name="矩形 6"/>
          <p:cNvSpPr/>
          <p:nvPr userDrawn="1">
            <p:custDataLst>
              <p:tags r:id="rId1"/>
            </p:custDataLst>
          </p:nvPr>
        </p:nvSpPr>
        <p:spPr>
          <a:xfrm>
            <a:off x="0" y="0"/>
            <a:ext cx="12192000" cy="27051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userDrawn="1">
            <p:custDataLst>
              <p:tags r:id="rId2"/>
            </p:custDataLst>
          </p:nvPr>
        </p:nvSpPr>
        <p:spPr>
          <a:xfrm>
            <a:off x="6423904" y="3588024"/>
            <a:ext cx="2881344" cy="447968"/>
          </a:xfrm>
          <a:prstGeom prst="rect">
            <a:avLst/>
          </a:prstGeom>
          <a:noFill/>
        </p:spPr>
        <p:txBody>
          <a:bodyPr wrap="none" rtlCol="0" anchor="ctr" anchorCtr="0">
            <a:noAutofit/>
          </a:bodyPr>
          <a:lstStyle/>
          <a:p>
            <a:endParaRPr lang="zh-CN" altLang="en-US" sz="1600" dirty="0">
              <a:solidFill>
                <a:schemeClr val="tx1">
                  <a:lumMod val="50000"/>
                  <a:lumOff val="50000"/>
                </a:schemeClr>
              </a:solidFill>
              <a:latin typeface="Bell MT" panose="02020503060305020303" pitchFamily="18" charset="0"/>
              <a:ea typeface="微软雅黑" panose="020B0503020204020204" pitchFamily="34" charset="-122"/>
              <a:cs typeface="Arial" panose="020B0604020202020204" pitchFamily="34" charset="0"/>
            </a:endParaRPr>
          </a:p>
        </p:txBody>
      </p:sp>
      <p:sp>
        <p:nvSpPr>
          <p:cNvPr id="9" name="文本框 8"/>
          <p:cNvSpPr txBox="1"/>
          <p:nvPr userDrawn="1">
            <p:custDataLst>
              <p:tags r:id="rId3"/>
            </p:custDataLst>
          </p:nvPr>
        </p:nvSpPr>
        <p:spPr>
          <a:xfrm>
            <a:off x="6502739" y="4241374"/>
            <a:ext cx="2136770" cy="447968"/>
          </a:xfrm>
          <a:prstGeom prst="rect">
            <a:avLst/>
          </a:prstGeom>
          <a:noFill/>
        </p:spPr>
        <p:txBody>
          <a:bodyPr wrap="none" rtlCol="0" anchor="ctr" anchorCtr="0">
            <a:noAutofit/>
          </a:bodyPr>
          <a:lstStyle/>
          <a:p>
            <a:endParaRPr lang="zh-CN" altLang="en-US" sz="1600" dirty="0">
              <a:solidFill>
                <a:schemeClr val="tx1">
                  <a:lumMod val="50000"/>
                  <a:lumOff val="50000"/>
                </a:schemeClr>
              </a:solidFill>
              <a:latin typeface="Bell MT" panose="02020503060305020303" pitchFamily="18" charset="0"/>
              <a:ea typeface="微软雅黑" panose="020B0503020204020204" pitchFamily="34" charset="-122"/>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860741CB-2405-4570-99DA-5F170549261E}" type="datetimeFigureOut">
              <a:rPr lang="zh-CN" altLang="en-US" smtClean="0"/>
              <a:t>2026/1/15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C8B181F-DFFC-4982-BFBB-4C3267591D8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1000"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741CB-2405-4570-99DA-5F170549261E}" type="datetimeFigureOut">
              <a:rPr lang="zh-CN" altLang="en-US" smtClean="0"/>
              <a:t>2026/1/15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B181F-DFFC-4982-BFBB-4C3267591D8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1.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0" y="-8031"/>
            <a:ext cx="5540299" cy="584775"/>
          </a:xfrm>
          <a:prstGeom prst="rect">
            <a:avLst/>
          </a:prstGeom>
        </p:spPr>
        <p:txBody>
          <a:bodyPr wrap="none">
            <a:spAutoFit/>
          </a:bodyPr>
          <a:lstStyle/>
          <a:p>
            <a:r>
              <a:rPr lang="zh-CN" altLang="en-US" sz="3200" b="1" dirty="0">
                <a:solidFill>
                  <a:schemeClr val="bg1"/>
                </a:solidFill>
                <a:effectLst>
                  <a:outerShdw blurRad="38100" dist="38100" dir="2700000" algn="tl">
                    <a:srgbClr val="000000">
                      <a:alpha val="43137"/>
                    </a:srgbClr>
                  </a:outerShdw>
                </a:effectLst>
                <a:latin typeface="方正大黑简体" panose="03000509000000000000" pitchFamily="65" charset="-122"/>
                <a:ea typeface="方正大黑简体" panose="03000509000000000000" pitchFamily="65" charset="-122"/>
                <a:cs typeface="Arial" panose="020B0604020202020204" pitchFamily="34" charset="0"/>
              </a:rPr>
              <a:t>海淀区小学教师在线研修课程</a:t>
            </a:r>
          </a:p>
        </p:txBody>
      </p:sp>
      <p:sp>
        <p:nvSpPr>
          <p:cNvPr id="111" name="矩形 110"/>
          <p:cNvSpPr/>
          <p:nvPr/>
        </p:nvSpPr>
        <p:spPr>
          <a:xfrm>
            <a:off x="10911840" y="5742305"/>
            <a:ext cx="1055370" cy="625475"/>
          </a:xfrm>
          <a:prstGeom prst="rect">
            <a:avLst/>
          </a:prstGeom>
          <a:gradFill>
            <a:gsLst>
              <a:gs pos="0">
                <a:schemeClr val="accent1"/>
              </a:gs>
              <a:gs pos="100000">
                <a:schemeClr val="accent1">
                  <a:lumMod val="75000"/>
                </a:schemeClr>
              </a:gs>
            </a:gsLst>
            <a:lin ang="5400000" scaled="1"/>
          </a:gradFill>
          <a:ln>
            <a:noFill/>
          </a:ln>
          <a:effectLst>
            <a:outerShdw blurRad="203200" dist="38100" dir="2700000" sx="103000" sy="103000" algn="tl" rotWithShape="0">
              <a:prstClr val="black">
                <a:alpha val="40000"/>
              </a:prstClr>
            </a:outerShdw>
          </a:effectLst>
        </p:spPr>
        <p:txBody>
          <a:bodyPr vert="horz" wrap="square" lIns="91440" tIns="45720" rIns="91440" bIns="45720" numCol="1" anchor="t" anchorCtr="0" compatLnSpc="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solidFill>
                <a:schemeClr val="tx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5" name="object 2"/>
          <p:cNvSpPr/>
          <p:nvPr/>
        </p:nvSpPr>
        <p:spPr>
          <a:xfrm>
            <a:off x="0" y="-4762"/>
            <a:ext cx="12192000" cy="2715393"/>
          </a:xfrm>
          <a:prstGeom prst="rect">
            <a:avLst/>
          </a:prstGeom>
          <a:blipFill>
            <a:blip r:embed="rId3" cstate="screen"/>
            <a:stretch>
              <a:fillRect/>
            </a:stretch>
          </a:blipFill>
        </p:spPr>
        <p:txBody>
          <a:bodyPr wrap="square" lIns="0" tIns="0" rIns="0" bIns="0" rtlCol="0"/>
          <a:lstStyle/>
          <a:p>
            <a:pPr defTabSz="552450" eaLnBrk="0" fontAlgn="base" hangingPunct="0">
              <a:spcBef>
                <a:spcPct val="0"/>
              </a:spcBef>
              <a:spcAft>
                <a:spcPct val="0"/>
              </a:spcAft>
            </a:pPr>
            <a:endParaRPr sz="1695" dirty="0">
              <a:solidFill>
                <a:prstClr val="black"/>
              </a:solidFill>
              <a:latin typeface="Arial" panose="020B0604020202020204" pitchFamily="34" charset="0"/>
              <a:ea typeface="宋体" panose="02010600030101010101" pitchFamily="2" charset="-122"/>
            </a:endParaRPr>
          </a:p>
        </p:txBody>
      </p:sp>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b="37798"/>
          <a:stretch>
            <a:fillRect/>
          </a:stretch>
        </p:blipFill>
        <p:spPr>
          <a:xfrm>
            <a:off x="10464713" y="115383"/>
            <a:ext cx="2364187" cy="870226"/>
          </a:xfrm>
          <a:prstGeom prst="rect">
            <a:avLst/>
          </a:prstGeom>
        </p:spPr>
      </p:pic>
      <p:sp>
        <p:nvSpPr>
          <p:cNvPr id="114" name="文本框 113"/>
          <p:cNvSpPr txBox="1"/>
          <p:nvPr/>
        </p:nvSpPr>
        <p:spPr bwMode="auto">
          <a:xfrm>
            <a:off x="0" y="2237429"/>
            <a:ext cx="12191999" cy="1996700"/>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ctr">
              <a:lnSpc>
                <a:spcPct val="150000"/>
              </a:lnSpc>
              <a:defRPr/>
            </a:pPr>
            <a:r>
              <a:rPr lang="en-US" altLang="zh-CN" sz="4400" dirty="0">
                <a:solidFill>
                  <a:schemeClr val="accent5"/>
                </a:solidFill>
                <a:sym typeface="+mn-ea"/>
              </a:rPr>
              <a:t>2025</a:t>
            </a:r>
            <a:r>
              <a:rPr lang="zh-CN" altLang="en-US" sz="4400" dirty="0">
                <a:solidFill>
                  <a:schemeClr val="accent5"/>
                </a:solidFill>
                <a:sym typeface="+mn-ea"/>
              </a:rPr>
              <a:t>届高三语文一模练习阅卷说明</a:t>
            </a:r>
            <a:br>
              <a:rPr lang="en-US" altLang="zh-CN" sz="4400" dirty="0">
                <a:solidFill>
                  <a:schemeClr val="accent5"/>
                </a:solidFill>
                <a:sym typeface="+mn-ea"/>
              </a:rPr>
            </a:br>
            <a:r>
              <a:rPr lang="en-US" altLang="zh-CN" sz="4400" dirty="0">
                <a:solidFill>
                  <a:schemeClr val="accent5"/>
                </a:solidFill>
                <a:sym typeface="+mn-ea"/>
              </a:rPr>
              <a:t> </a:t>
            </a:r>
            <a:r>
              <a:rPr lang="zh-CN" altLang="en-US" sz="4400" dirty="0">
                <a:solidFill>
                  <a:schemeClr val="accent5"/>
                </a:solidFill>
                <a:sym typeface="+mn-ea"/>
              </a:rPr>
              <a:t>非连多文本阅读</a:t>
            </a:r>
            <a:endParaRPr lang="zh-CN" altLang="en-US" sz="4400" dirty="0">
              <a:solidFill>
                <a:schemeClr val="accent5"/>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DD9498-3AA3-DC92-5ACA-F78430A6E9D3}"/>
              </a:ext>
            </a:extLst>
          </p:cNvPr>
          <p:cNvSpPr>
            <a:spLocks noGrp="1"/>
          </p:cNvSpPr>
          <p:nvPr>
            <p:ph type="ctrTitle"/>
          </p:nvPr>
        </p:nvSpPr>
        <p:spPr/>
        <p:txBody>
          <a:bodyPr/>
          <a:lstStyle/>
          <a:p>
            <a:r>
              <a:rPr lang="zh-CN" altLang="en-US" dirty="0"/>
              <a:t>答案示例</a:t>
            </a:r>
          </a:p>
        </p:txBody>
      </p:sp>
      <p:sp>
        <p:nvSpPr>
          <p:cNvPr id="4" name="文本框 3">
            <a:extLst>
              <a:ext uri="{FF2B5EF4-FFF2-40B4-BE49-F238E27FC236}">
                <a16:creationId xmlns:a16="http://schemas.microsoft.com/office/drawing/2014/main" id="{51647E5D-DEA2-C645-BB96-D75A470C9E39}"/>
              </a:ext>
            </a:extLst>
          </p:cNvPr>
          <p:cNvSpPr txBox="1"/>
          <p:nvPr/>
        </p:nvSpPr>
        <p:spPr>
          <a:xfrm>
            <a:off x="220301" y="1324706"/>
            <a:ext cx="11793899" cy="2104294"/>
          </a:xfrm>
          <a:prstGeom prst="rect">
            <a:avLst/>
          </a:prstGeom>
          <a:noFill/>
        </p:spPr>
        <p:txBody>
          <a:bodyPr wrap="square">
            <a:spAutoFit/>
          </a:bodyPr>
          <a:lstStyle/>
          <a:p>
            <a:pPr>
              <a:lnSpc>
                <a:spcPts val="3200"/>
              </a:lnSpc>
            </a:pPr>
            <a:r>
              <a:rPr lang="zh-CN" altLang="en-US" sz="2000" b="1" dirty="0">
                <a:effectLst/>
                <a:ea typeface="宋体" panose="02010600030101010101" pitchFamily="2" charset="-122"/>
                <a:cs typeface="Times New Roman" panose="02020603050405020304" pitchFamily="18" charset="0"/>
              </a:rPr>
              <a:t>示例四、</a:t>
            </a:r>
            <a:r>
              <a:rPr lang="zh-CN" altLang="zh-CN" sz="2000" dirty="0">
                <a:effectLst/>
                <a:ea typeface="宋体" panose="02010600030101010101" pitchFamily="2" charset="-122"/>
                <a:cs typeface="Times New Roman" panose="02020603050405020304" pitchFamily="18" charset="0"/>
              </a:rPr>
              <a:t> </a:t>
            </a:r>
            <a:r>
              <a:rPr lang="zh-CN" altLang="zh-CN" sz="2000" b="1" dirty="0">
                <a:ea typeface="宋体" panose="02010600030101010101" pitchFamily="2" charset="-122"/>
                <a:cs typeface="Times New Roman" panose="02020603050405020304" pitchFamily="18" charset="0"/>
              </a:rPr>
              <a:t>“上有六龙回日之高标，下有冲波逆折之回川”</a:t>
            </a:r>
            <a:r>
              <a:rPr lang="zh-CN" altLang="en-US" sz="2000" b="1" dirty="0">
                <a:ea typeface="宋体" panose="02010600030101010101" pitchFamily="2" charset="-122"/>
                <a:cs typeface="Times New Roman" panose="02020603050405020304" pitchFamily="18" charset="0"/>
              </a:rPr>
              <a:t>把</a:t>
            </a:r>
            <a:r>
              <a:rPr lang="zh-CN" altLang="zh-CN" sz="2000" b="1" dirty="0">
                <a:ea typeface="宋体" panose="02010600030101010101" pitchFamily="2" charset="-122"/>
                <a:cs typeface="Times New Roman" panose="02020603050405020304" pitchFamily="18" charset="0"/>
              </a:rPr>
              <a:t>蜀道高峻</a:t>
            </a:r>
            <a:r>
              <a:rPr lang="zh-CN" altLang="en-US" sz="2000" b="1" dirty="0">
                <a:ea typeface="宋体" panose="02010600030101010101" pitchFamily="2" charset="-122"/>
                <a:cs typeface="Times New Roman" panose="02020603050405020304" pitchFamily="18" charset="0"/>
              </a:rPr>
              <a:t>的山峰</a:t>
            </a:r>
            <a:r>
              <a:rPr lang="zh-CN" altLang="zh-CN" sz="2000" b="1" dirty="0">
                <a:ea typeface="宋体" panose="02010600030101010101" pitchFamily="2" charset="-122"/>
                <a:cs typeface="Times New Roman" panose="02020603050405020304" pitchFamily="18" charset="0"/>
              </a:rPr>
              <a:t>、幽深</a:t>
            </a:r>
            <a:r>
              <a:rPr lang="zh-CN" altLang="en-US" sz="2000" b="1" dirty="0">
                <a:ea typeface="宋体" panose="02010600030101010101" pitchFamily="2" charset="-122"/>
                <a:cs typeface="Times New Roman" panose="02020603050405020304" pitchFamily="18" charset="0"/>
              </a:rPr>
              <a:t>的</a:t>
            </a:r>
            <a:r>
              <a:rPr lang="zh-CN" altLang="zh-CN" sz="2000" b="1" dirty="0">
                <a:ea typeface="宋体" panose="02010600030101010101" pitchFamily="2" charset="-122"/>
                <a:cs typeface="Times New Roman" panose="02020603050405020304" pitchFamily="18" charset="0"/>
              </a:rPr>
              <a:t>山谷</a:t>
            </a:r>
            <a:r>
              <a:rPr lang="zh-CN" altLang="en-US" sz="2000" b="1" dirty="0">
                <a:highlight>
                  <a:srgbClr val="FFFF00"/>
                </a:highlight>
                <a:ea typeface="宋体" panose="02010600030101010101" pitchFamily="2" charset="-122"/>
                <a:cs typeface="Times New Roman" panose="02020603050405020304" pitchFamily="18" charset="0"/>
              </a:rPr>
              <a:t>组合在一起</a:t>
            </a:r>
            <a:r>
              <a:rPr lang="zh-CN" altLang="zh-CN" sz="2000" b="1" dirty="0">
                <a:ea typeface="宋体" panose="02010600030101010101" pitchFamily="2" charset="-122"/>
                <a:cs typeface="Times New Roman" panose="02020603050405020304" pitchFamily="18" charset="0"/>
              </a:rPr>
              <a:t>，</a:t>
            </a:r>
            <a:r>
              <a:rPr lang="zh-CN" altLang="en-US" sz="2000" b="1" dirty="0">
                <a:ea typeface="宋体" panose="02010600030101010101" pitchFamily="2" charset="-122"/>
                <a:cs typeface="Times New Roman" panose="02020603050405020304" pitchFamily="18" charset="0"/>
              </a:rPr>
              <a:t>凸显蜀道</a:t>
            </a:r>
            <a:r>
              <a:rPr lang="zh-CN" altLang="zh-CN" sz="2000" b="1" dirty="0">
                <a:highlight>
                  <a:srgbClr val="00FFFF"/>
                </a:highlight>
                <a:ea typeface="宋体" panose="02010600030101010101" pitchFamily="2" charset="-122"/>
                <a:cs typeface="Times New Roman" panose="02020603050405020304" pitchFamily="18" charset="0"/>
              </a:rPr>
              <a:t>位差巨大</a:t>
            </a:r>
            <a:r>
              <a:rPr lang="zh-CN" altLang="zh-CN" sz="2000" b="1" dirty="0">
                <a:ea typeface="宋体" panose="02010600030101010101" pitchFamily="2" charset="-122"/>
                <a:cs typeface="Times New Roman" panose="02020603050405020304" pitchFamily="18" charset="0"/>
              </a:rPr>
              <a:t>；“冲波逆折”写波涛</a:t>
            </a:r>
            <a:r>
              <a:rPr lang="zh-CN" altLang="zh-CN" sz="2000" b="1" dirty="0">
                <a:highlight>
                  <a:srgbClr val="00FFFF"/>
                </a:highlight>
                <a:ea typeface="宋体" panose="02010600030101010101" pitchFamily="2" charset="-122"/>
                <a:cs typeface="Times New Roman" panose="02020603050405020304" pitchFamily="18" charset="0"/>
              </a:rPr>
              <a:t>向下</a:t>
            </a:r>
            <a:r>
              <a:rPr lang="zh-CN" altLang="en-US" sz="2000" b="1" dirty="0">
                <a:highlight>
                  <a:srgbClr val="00FFFF"/>
                </a:highlight>
                <a:ea typeface="宋体" panose="02010600030101010101" pitchFamily="2" charset="-122"/>
                <a:cs typeface="Times New Roman" panose="02020603050405020304" pitchFamily="18" charset="0"/>
              </a:rPr>
              <a:t>流去</a:t>
            </a:r>
            <a:r>
              <a:rPr lang="zh-CN" altLang="en-US" sz="2000" b="1" dirty="0">
                <a:ea typeface="宋体" panose="02010600030101010101" pitchFamily="2" charset="-122"/>
                <a:cs typeface="Times New Roman" panose="02020603050405020304" pitchFamily="18" charset="0"/>
              </a:rPr>
              <a:t>，有</a:t>
            </a:r>
            <a:r>
              <a:rPr lang="zh-CN" altLang="zh-CN" sz="2000" b="1" dirty="0">
                <a:ea typeface="宋体" panose="02010600030101010101" pitchFamily="2" charset="-122"/>
                <a:cs typeface="Times New Roman" panose="02020603050405020304" pitchFamily="18" charset="0"/>
              </a:rPr>
              <a:t>不可阻挡之势</a:t>
            </a:r>
            <a:r>
              <a:rPr lang="zh-CN" altLang="en-US" sz="2000" b="1" dirty="0">
                <a:ea typeface="宋体" panose="02010600030101010101" pitchFamily="2" charset="-122"/>
                <a:cs typeface="Times New Roman" panose="02020603050405020304" pitchFamily="18" charset="0"/>
              </a:rPr>
              <a:t>，</a:t>
            </a:r>
            <a:r>
              <a:rPr lang="zh-CN" altLang="zh-CN" sz="2000" b="1" dirty="0">
                <a:highlight>
                  <a:srgbClr val="00FFFF"/>
                </a:highlight>
                <a:ea typeface="宋体" panose="02010600030101010101" pitchFamily="2" charset="-122"/>
                <a:cs typeface="Times New Roman" panose="02020603050405020304" pitchFamily="18" charset="0"/>
              </a:rPr>
              <a:t>冲击力巨大</a:t>
            </a:r>
            <a:r>
              <a:rPr lang="zh-CN" altLang="en-US" sz="2000" b="1" dirty="0">
                <a:ea typeface="宋体" panose="02010600030101010101" pitchFamily="2" charset="-122"/>
                <a:cs typeface="Times New Roman" panose="02020603050405020304" pitchFamily="18" charset="0"/>
              </a:rPr>
              <a:t>；</a:t>
            </a:r>
            <a:r>
              <a:rPr lang="zh-CN" altLang="zh-CN" sz="2000" b="1" dirty="0">
                <a:ea typeface="宋体" panose="02010600030101010101" pitchFamily="2" charset="-122"/>
                <a:cs typeface="Times New Roman" panose="02020603050405020304" pitchFamily="18" charset="0"/>
              </a:rPr>
              <a:t>“黄鹤之飞尚不得过”</a:t>
            </a:r>
            <a:r>
              <a:rPr lang="zh-CN" altLang="en-US" sz="2000" b="1" dirty="0">
                <a:ea typeface="宋体" panose="02010600030101010101" pitchFamily="2" charset="-122"/>
                <a:cs typeface="Times New Roman" panose="02020603050405020304" pitchFamily="18" charset="0"/>
              </a:rPr>
              <a:t>写</a:t>
            </a:r>
            <a:r>
              <a:rPr lang="zh-CN" altLang="zh-CN" sz="2000" b="1" dirty="0">
                <a:ea typeface="宋体" panose="02010600030101010101" pitchFamily="2" charset="-122"/>
                <a:cs typeface="Times New Roman" panose="02020603050405020304" pitchFamily="18" charset="0"/>
              </a:rPr>
              <a:t>善飞者</a:t>
            </a:r>
            <a:r>
              <a:rPr lang="zh-CN" altLang="en-US" sz="2000" b="1" dirty="0">
                <a:highlight>
                  <a:srgbClr val="00FFFF"/>
                </a:highlight>
                <a:ea typeface="宋体" panose="02010600030101010101" pitchFamily="2" charset="-122"/>
                <a:cs typeface="Times New Roman" panose="02020603050405020304" pitchFamily="18" charset="0"/>
              </a:rPr>
              <a:t>向上</a:t>
            </a:r>
            <a:r>
              <a:rPr lang="zh-CN" altLang="zh-CN" sz="2000" b="1" dirty="0">
                <a:ea typeface="宋体" panose="02010600030101010101" pitchFamily="2" charset="-122"/>
                <a:cs typeface="Times New Roman" panose="02020603050405020304" pitchFamily="18" charset="0"/>
              </a:rPr>
              <a:t>无法飞越</a:t>
            </a:r>
            <a:r>
              <a:rPr lang="zh-CN" altLang="en-US" sz="2000" b="1" dirty="0">
                <a:ea typeface="宋体" panose="02010600030101010101" pitchFamily="2" charset="-122"/>
                <a:cs typeface="Times New Roman" panose="02020603050405020304" pitchFamily="18" charset="0"/>
              </a:rPr>
              <a:t>高峰，被</a:t>
            </a:r>
            <a:r>
              <a:rPr lang="zh-CN" altLang="en-US" sz="2000" b="1" dirty="0">
                <a:highlight>
                  <a:srgbClr val="00FFFF"/>
                </a:highlight>
                <a:ea typeface="宋体" panose="02010600030101010101" pitchFamily="2" charset="-122"/>
                <a:cs typeface="Times New Roman" panose="02020603050405020304" pitchFamily="18" charset="0"/>
              </a:rPr>
              <a:t>下压之力</a:t>
            </a:r>
            <a:r>
              <a:rPr lang="zh-CN" altLang="en-US" sz="2000" b="1" dirty="0">
                <a:ea typeface="宋体" panose="02010600030101010101" pitchFamily="2" charset="-122"/>
                <a:cs typeface="Times New Roman" panose="02020603050405020304" pitchFamily="18" charset="0"/>
              </a:rPr>
              <a:t>阻遏。营造了</a:t>
            </a:r>
            <a:r>
              <a:rPr lang="zh-CN" altLang="zh-CN" sz="2000" b="1" dirty="0">
                <a:ea typeface="宋体" panose="02010600030101010101" pitchFamily="2" charset="-122"/>
                <a:cs typeface="Times New Roman" panose="02020603050405020304" pitchFamily="18" charset="0"/>
              </a:rPr>
              <a:t>蜀道</a:t>
            </a:r>
            <a:r>
              <a:rPr lang="zh-CN" altLang="en-US" sz="2000" b="1" dirty="0">
                <a:ea typeface="宋体" panose="02010600030101010101" pitchFamily="2" charset="-122"/>
                <a:cs typeface="Times New Roman" panose="02020603050405020304" pitchFamily="18" charset="0"/>
              </a:rPr>
              <a:t>的</a:t>
            </a:r>
            <a:r>
              <a:rPr lang="zh-CN" altLang="en-US" sz="2000" b="1" dirty="0">
                <a:highlight>
                  <a:srgbClr val="00FFFF"/>
                </a:highlight>
                <a:ea typeface="宋体" panose="02010600030101010101" pitchFamily="2" charset="-122"/>
                <a:cs typeface="Times New Roman" panose="02020603050405020304" pitchFamily="18" charset="0"/>
              </a:rPr>
              <a:t>高</a:t>
            </a:r>
            <a:r>
              <a:rPr lang="zh-CN" altLang="zh-CN" sz="2000" b="1" dirty="0">
                <a:highlight>
                  <a:srgbClr val="00FFFF"/>
                </a:highlight>
                <a:ea typeface="宋体" panose="02010600030101010101" pitchFamily="2" charset="-122"/>
                <a:cs typeface="Times New Roman" panose="02020603050405020304" pitchFamily="18" charset="0"/>
              </a:rPr>
              <a:t>险之势</a:t>
            </a:r>
            <a:r>
              <a:rPr lang="zh-CN" altLang="zh-CN" sz="2000" b="1" dirty="0">
                <a:ea typeface="宋体" panose="02010600030101010101" pitchFamily="2" charset="-122"/>
                <a:cs typeface="Times New Roman" panose="02020603050405020304" pitchFamily="18" charset="0"/>
              </a:rPr>
              <a:t>。“扪参历井仰胁息，以手抚膺坐长叹”</a:t>
            </a:r>
            <a:r>
              <a:rPr lang="zh-CN" altLang="en-US" sz="2000" b="1" dirty="0">
                <a:highlight>
                  <a:srgbClr val="FFFF00"/>
                </a:highlight>
                <a:ea typeface="宋体" panose="02010600030101010101" pitchFamily="2" charset="-122"/>
                <a:cs typeface="Times New Roman" panose="02020603050405020304" pitchFamily="18" charset="0"/>
              </a:rPr>
              <a:t>选取</a:t>
            </a:r>
            <a:r>
              <a:rPr lang="zh-CN" altLang="en-US" sz="2000" b="1" dirty="0">
                <a:ea typeface="宋体" panose="02010600030101010101" pitchFamily="2" charset="-122"/>
                <a:cs typeface="Times New Roman" panose="02020603050405020304" pitchFamily="18" charset="0"/>
              </a:rPr>
              <a:t>人夜行蜀道的情状，</a:t>
            </a:r>
            <a:r>
              <a:rPr lang="zh-CN" altLang="zh-CN" sz="2000" b="1" dirty="0">
                <a:highlight>
                  <a:srgbClr val="FFFF00"/>
                </a:highlight>
                <a:ea typeface="宋体" panose="02010600030101010101" pitchFamily="2" charset="-122"/>
                <a:cs typeface="Times New Roman" panose="02020603050405020304" pitchFamily="18" charset="0"/>
              </a:rPr>
              <a:t>以夸张的手法</a:t>
            </a:r>
            <a:r>
              <a:rPr lang="zh-CN" altLang="zh-CN" sz="2000" b="1" dirty="0">
                <a:ea typeface="宋体" panose="02010600030101010101" pitchFamily="2" charset="-122"/>
                <a:cs typeface="Times New Roman" panose="02020603050405020304" pitchFamily="18" charset="0"/>
              </a:rPr>
              <a:t>写手可及星、抚胸叹息的</a:t>
            </a:r>
            <a:r>
              <a:rPr lang="zh-CN" altLang="zh-CN" sz="2000" b="1" dirty="0">
                <a:highlight>
                  <a:srgbClr val="FFFF00"/>
                </a:highlight>
                <a:ea typeface="宋体" panose="02010600030101010101" pitchFamily="2" charset="-122"/>
                <a:cs typeface="Times New Roman" panose="02020603050405020304" pitchFamily="18" charset="0"/>
              </a:rPr>
              <a:t>主观感受，将其加之于客观的蜀道之上</a:t>
            </a:r>
            <a:r>
              <a:rPr lang="zh-CN" altLang="zh-CN" sz="2000" b="1" dirty="0">
                <a:ea typeface="宋体" panose="02010600030101010101" pitchFamily="2" charset="-122"/>
                <a:cs typeface="Times New Roman" panose="02020603050405020304" pitchFamily="18" charset="0"/>
              </a:rPr>
              <a:t>，引导读者感悟蜀道</a:t>
            </a:r>
            <a:r>
              <a:rPr lang="zh-CN" altLang="zh-CN" sz="2000" b="1" dirty="0">
                <a:highlight>
                  <a:srgbClr val="00FFFF"/>
                </a:highlight>
                <a:ea typeface="宋体" panose="02010600030101010101" pitchFamily="2" charset="-122"/>
                <a:cs typeface="Times New Roman" panose="02020603050405020304" pitchFamily="18" charset="0"/>
              </a:rPr>
              <a:t>难行的意境</a:t>
            </a:r>
            <a:r>
              <a:rPr lang="zh-CN" altLang="zh-CN" sz="2000" b="1" dirty="0">
                <a:ea typeface="宋体" panose="02010600030101010101" pitchFamily="2" charset="-122"/>
                <a:cs typeface="Times New Roman" panose="02020603050405020304" pitchFamily="18" charset="0"/>
              </a:rPr>
              <a:t>。</a:t>
            </a:r>
            <a:endParaRPr lang="zh-CN" altLang="en-US" sz="2000" b="1" dirty="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242584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a:t>答案样例</a:t>
            </a:r>
          </a:p>
        </p:txBody>
      </p:sp>
      <p:sp>
        <p:nvSpPr>
          <p:cNvPr id="5" name="标题 1"/>
          <p:cNvSpPr>
            <a:spLocks noGrp="1"/>
          </p:cNvSpPr>
          <p:nvPr/>
        </p:nvSpPr>
        <p:spPr>
          <a:xfrm>
            <a:off x="220301" y="942242"/>
            <a:ext cx="11785179" cy="6711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黑体" panose="02010609060101010101" pitchFamily="49" charset="-122"/>
                <a:ea typeface="黑体" panose="02010609060101010101" pitchFamily="49" charset="-122"/>
                <a:cs typeface="+mj-cs"/>
              </a:defRPr>
            </a:lvl1pPr>
          </a:lstStyle>
          <a:p>
            <a:pPr algn="l"/>
            <a:r>
              <a:rPr lang="en-US" altLang="zh-CN" sz="2400" b="1" dirty="0">
                <a:solidFill>
                  <a:srgbClr val="FF0000"/>
                </a:solidFill>
                <a:latin typeface="宋体" panose="02010600030101010101" pitchFamily="2" charset="-122"/>
                <a:ea typeface="宋体" panose="02010600030101010101" pitchFamily="2" charset="-122"/>
              </a:rPr>
              <a:t>6</a:t>
            </a:r>
            <a:r>
              <a:rPr lang="zh-CN" altLang="en-US" sz="2400" b="1" dirty="0">
                <a:solidFill>
                  <a:srgbClr val="FF0000"/>
                </a:solidFill>
                <a:latin typeface="宋体" panose="02010600030101010101" pitchFamily="2" charset="-122"/>
                <a:ea typeface="宋体" panose="02010600030101010101" pitchFamily="2" charset="-122"/>
              </a:rPr>
              <a:t>分：</a:t>
            </a:r>
            <a:r>
              <a:rPr lang="zh-CN" altLang="zh-CN" sz="2400" b="1" dirty="0">
                <a:solidFill>
                  <a:srgbClr val="FF0000"/>
                </a:solidFill>
                <a:effectLst/>
                <a:latin typeface="等线" panose="02010600030101010101" pitchFamily="2" charset="-122"/>
                <a:ea typeface="宋体" panose="02010600030101010101" pitchFamily="2" charset="-122"/>
                <a:cs typeface="Times New Roman" panose="02020603050405020304" pitchFamily="18" charset="0"/>
              </a:rPr>
              <a:t> （位差</a:t>
            </a:r>
            <a:r>
              <a:rPr lang="en-US" altLang="zh-CN" sz="2400" b="1" dirty="0">
                <a:solidFill>
                  <a:srgbClr val="FF0000"/>
                </a:solidFill>
                <a:effectLst/>
                <a:latin typeface="等线" panose="02010600030101010101" pitchFamily="2" charset="-122"/>
                <a:ea typeface="宋体" panose="02010600030101010101" pitchFamily="2" charset="-122"/>
                <a:cs typeface="Times New Roman" panose="02020603050405020304" pitchFamily="18" charset="0"/>
              </a:rPr>
              <a:t>1</a:t>
            </a:r>
            <a:r>
              <a:rPr lang="zh-CN" altLang="zh-CN" sz="2400" b="1" dirty="0">
                <a:solidFill>
                  <a:srgbClr val="FF0000"/>
                </a:solidFill>
                <a:effectLst/>
                <a:latin typeface="等线" panose="02010600030101010101" pitchFamily="2" charset="-122"/>
                <a:ea typeface="宋体" panose="02010600030101010101" pitchFamily="2" charset="-122"/>
                <a:cs typeface="Times New Roman" panose="02020603050405020304" pitchFamily="18" charset="0"/>
              </a:rPr>
              <a:t>分，力量</a:t>
            </a:r>
            <a:r>
              <a:rPr lang="en-US" altLang="zh-CN" sz="2400" b="1" dirty="0">
                <a:solidFill>
                  <a:srgbClr val="FF0000"/>
                </a:solidFill>
                <a:effectLst/>
                <a:latin typeface="等线" panose="02010600030101010101" pitchFamily="2" charset="-122"/>
                <a:ea typeface="宋体" panose="02010600030101010101" pitchFamily="2" charset="-122"/>
                <a:cs typeface="Times New Roman" panose="02020603050405020304" pitchFamily="18" charset="0"/>
              </a:rPr>
              <a:t> 1</a:t>
            </a:r>
            <a:r>
              <a:rPr lang="zh-CN" altLang="zh-CN" sz="2400" b="1" dirty="0">
                <a:solidFill>
                  <a:srgbClr val="FF0000"/>
                </a:solidFill>
                <a:effectLst/>
                <a:latin typeface="等线" panose="02010600030101010101" pitchFamily="2" charset="-122"/>
                <a:ea typeface="宋体" panose="02010600030101010101" pitchFamily="2" charset="-122"/>
                <a:cs typeface="Times New Roman" panose="02020603050405020304" pitchFamily="18" charset="0"/>
              </a:rPr>
              <a:t>分，以静写动态气势</a:t>
            </a:r>
            <a:r>
              <a:rPr lang="en-US" altLang="zh-CN" sz="2400" b="1" dirty="0">
                <a:solidFill>
                  <a:srgbClr val="FF0000"/>
                </a:solidFill>
                <a:effectLst/>
                <a:latin typeface="等线" panose="02010600030101010101" pitchFamily="2" charset="-122"/>
                <a:ea typeface="宋体" panose="02010600030101010101" pitchFamily="2" charset="-122"/>
                <a:cs typeface="Times New Roman" panose="02020603050405020304" pitchFamily="18" charset="0"/>
              </a:rPr>
              <a:t>1</a:t>
            </a:r>
            <a:r>
              <a:rPr lang="zh-CN" altLang="zh-CN" sz="2400" b="1" dirty="0">
                <a:solidFill>
                  <a:srgbClr val="FF0000"/>
                </a:solidFill>
                <a:effectLst/>
                <a:latin typeface="等线" panose="02010600030101010101" pitchFamily="2" charset="-122"/>
                <a:ea typeface="宋体" panose="02010600030101010101" pitchFamily="2" charset="-122"/>
                <a:cs typeface="Times New Roman" panose="02020603050405020304" pitchFamily="18" charset="0"/>
              </a:rPr>
              <a:t>分，构图之势</a:t>
            </a:r>
            <a:r>
              <a:rPr lang="en-US" altLang="zh-CN" sz="2400" b="1" dirty="0">
                <a:solidFill>
                  <a:srgbClr val="FF0000"/>
                </a:solidFill>
                <a:effectLst/>
                <a:latin typeface="等线" panose="02010600030101010101" pitchFamily="2" charset="-122"/>
                <a:ea typeface="宋体" panose="02010600030101010101" pitchFamily="2" charset="-122"/>
                <a:cs typeface="Times New Roman" panose="02020603050405020304" pitchFamily="18" charset="0"/>
              </a:rPr>
              <a:t>1</a:t>
            </a:r>
            <a:r>
              <a:rPr lang="zh-CN" altLang="zh-CN" sz="2400" b="1" dirty="0">
                <a:solidFill>
                  <a:srgbClr val="FF0000"/>
                </a:solidFill>
                <a:effectLst/>
                <a:latin typeface="等线" panose="02010600030101010101" pitchFamily="2" charset="-122"/>
                <a:ea typeface="宋体" panose="02010600030101010101" pitchFamily="2" charset="-122"/>
                <a:cs typeface="Times New Roman" panose="02020603050405020304" pitchFamily="18" charset="0"/>
              </a:rPr>
              <a:t>分、人的体会</a:t>
            </a:r>
            <a:r>
              <a:rPr lang="en-US" altLang="zh-CN" sz="2400" b="1" dirty="0">
                <a:solidFill>
                  <a:srgbClr val="FF0000"/>
                </a:solidFill>
                <a:effectLst/>
                <a:latin typeface="等线" panose="02010600030101010101" pitchFamily="2" charset="-122"/>
                <a:ea typeface="宋体" panose="02010600030101010101" pitchFamily="2" charset="-122"/>
                <a:cs typeface="Times New Roman" panose="02020603050405020304" pitchFamily="18" charset="0"/>
              </a:rPr>
              <a:t>1</a:t>
            </a:r>
            <a:r>
              <a:rPr lang="zh-CN" altLang="zh-CN" sz="2400" b="1" dirty="0">
                <a:solidFill>
                  <a:srgbClr val="FF0000"/>
                </a:solidFill>
                <a:effectLst/>
                <a:latin typeface="等线" panose="02010600030101010101" pitchFamily="2" charset="-122"/>
                <a:ea typeface="宋体" panose="02010600030101010101" pitchFamily="2" charset="-122"/>
                <a:cs typeface="Times New Roman" panose="02020603050405020304" pitchFamily="18" charset="0"/>
              </a:rPr>
              <a:t>分，意境</a:t>
            </a:r>
            <a:r>
              <a:rPr lang="en-US" altLang="zh-CN" sz="2400" b="1" dirty="0">
                <a:solidFill>
                  <a:srgbClr val="FF0000"/>
                </a:solidFill>
                <a:effectLst/>
                <a:latin typeface="等线" panose="02010600030101010101" pitchFamily="2" charset="-122"/>
                <a:ea typeface="宋体" panose="02010600030101010101" pitchFamily="2" charset="-122"/>
                <a:cs typeface="Times New Roman" panose="02020603050405020304" pitchFamily="18" charset="0"/>
              </a:rPr>
              <a:t>1</a:t>
            </a:r>
            <a:r>
              <a:rPr lang="zh-CN" altLang="zh-CN" sz="2400" b="1" dirty="0">
                <a:solidFill>
                  <a:srgbClr val="FF0000"/>
                </a:solidFill>
                <a:effectLst/>
                <a:latin typeface="等线" panose="02010600030101010101" pitchFamily="2" charset="-122"/>
                <a:ea typeface="宋体" panose="02010600030101010101" pitchFamily="2" charset="-122"/>
                <a:cs typeface="Times New Roman" panose="02020603050405020304" pitchFamily="18" charset="0"/>
              </a:rPr>
              <a:t>分，注意：有关键词，还得有正确的分析） </a:t>
            </a:r>
            <a:r>
              <a:rPr lang="zh-CN" altLang="en-US" sz="2400" b="1" dirty="0">
                <a:solidFill>
                  <a:srgbClr val="FF0000"/>
                </a:solidFill>
                <a:latin typeface="宋体" panose="02010600030101010101" pitchFamily="2" charset="-122"/>
                <a:ea typeface="宋体" panose="02010600030101010101" pitchFamily="2" charset="-122"/>
              </a:rPr>
              <a:t>。</a:t>
            </a:r>
          </a:p>
        </p:txBody>
      </p:sp>
      <p:pic>
        <p:nvPicPr>
          <p:cNvPr id="3" name="图片 2">
            <a:extLst>
              <a:ext uri="{FF2B5EF4-FFF2-40B4-BE49-F238E27FC236}">
                <a16:creationId xmlns:a16="http://schemas.microsoft.com/office/drawing/2014/main" id="{001B9A80-9744-FDD0-8F92-2B8CFA79F4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302" y="1766094"/>
            <a:ext cx="11916372" cy="3325812"/>
          </a:xfrm>
          <a:prstGeom prst="rect">
            <a:avLst/>
          </a:prstGeom>
          <a:noFill/>
          <a:ln>
            <a:noFill/>
          </a:ln>
        </p:spPr>
      </p:pic>
    </p:spTree>
    <p:extLst>
      <p:ext uri="{BB962C8B-B14F-4D97-AF65-F5344CB8AC3E}">
        <p14:creationId xmlns:p14="http://schemas.microsoft.com/office/powerpoint/2010/main" val="2711963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a:sym typeface="+mn-ea"/>
              </a:rPr>
              <a:t>试题分析</a:t>
            </a:r>
            <a:endParaRPr lang="zh-CN" altLang="en-US"/>
          </a:p>
        </p:txBody>
      </p:sp>
      <p:sp>
        <p:nvSpPr>
          <p:cNvPr id="4" name="文本框 3"/>
          <p:cNvSpPr txBox="1"/>
          <p:nvPr/>
        </p:nvSpPr>
        <p:spPr>
          <a:xfrm>
            <a:off x="220345" y="856615"/>
            <a:ext cx="11680825" cy="2292744"/>
          </a:xfrm>
          <a:prstGeom prst="rect">
            <a:avLst/>
          </a:prstGeom>
          <a:noFill/>
        </p:spPr>
        <p:txBody>
          <a:bodyPr wrap="square" rtlCol="0" anchor="t">
            <a:spAutoFit/>
          </a:bodyPr>
          <a:lstStyle/>
          <a:p>
            <a:pPr algn="l">
              <a:lnSpc>
                <a:spcPts val="3500"/>
              </a:lnSpc>
            </a:pPr>
            <a:r>
              <a:rPr lang="en-US" altLang="zh-CN" sz="2400" b="1" dirty="0">
                <a:latin typeface="宋体" panose="02010600030101010101" pitchFamily="2" charset="-122"/>
                <a:ea typeface="宋体" panose="02010600030101010101" pitchFamily="2" charset="-122"/>
                <a:cs typeface="宋体" panose="02010600030101010101" pitchFamily="2" charset="-122"/>
              </a:rPr>
              <a:t>1.</a:t>
            </a:r>
            <a:r>
              <a:rPr lang="zh-CN" altLang="zh-CN" sz="24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根据材料一，下列对“势”的理解，不正确的一项是（</a:t>
            </a:r>
            <a:r>
              <a:rPr lang="en-US" altLang="zh-CN" sz="24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3</a:t>
            </a:r>
            <a:r>
              <a:rPr lang="zh-CN" altLang="zh-CN" sz="24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分）</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lnSpc>
                <a:spcPts val="3500"/>
              </a:lnSpc>
            </a:pPr>
            <a:r>
              <a:rPr lang="en-US" altLang="zh-CN" sz="2400" kern="100" dirty="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  </a:t>
            </a: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kern="100" dirty="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a:t>
            </a:r>
            <a:r>
              <a:rPr lang="zh-CN" altLang="zh-CN" sz="24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内外因素相互影响，推动事态沿着一定方向</a:t>
            </a:r>
            <a:r>
              <a:rPr lang="zh-CN" altLang="zh-CN" sz="2400" kern="100" dirty="0">
                <a:solidFill>
                  <a:srgbClr val="000000"/>
                </a:solidFill>
                <a:effectLst/>
                <a:highlight>
                  <a:srgbClr val="FFFF00"/>
                </a:highlight>
                <a:latin typeface="等线" panose="02010600030101010101" pitchFamily="2" charset="-122"/>
                <a:ea typeface="宋体" panose="02010600030101010101" pitchFamily="2" charset="-122"/>
                <a:cs typeface="Times New Roman" panose="02020603050405020304" pitchFamily="18" charset="0"/>
              </a:rPr>
              <a:t>加速发展以后，才形成了“势”</a:t>
            </a:r>
            <a:r>
              <a:rPr lang="zh-CN" altLang="zh-CN" sz="24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lnSpc>
                <a:spcPts val="3500"/>
              </a:lnSpc>
            </a:pPr>
            <a:r>
              <a:rPr lang="en-US" altLang="zh-CN" sz="2400" kern="100" dirty="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  </a:t>
            </a: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a:t>
            </a:r>
            <a:r>
              <a:rPr lang="en-US" altLang="zh-CN" sz="2400" kern="100" dirty="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a:t>
            </a:r>
            <a:r>
              <a:rPr lang="zh-CN" altLang="zh-CN" sz="24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中国古人在军事、政治、艺术、文学等领域，从不同角度丰富了“势”的内涵。</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lnSpc>
                <a:spcPts val="3500"/>
              </a:lnSpc>
            </a:pPr>
            <a:r>
              <a:rPr lang="en-US" altLang="zh-CN" sz="2400" kern="100" dirty="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  </a:t>
            </a: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t>
            </a:r>
            <a:r>
              <a:rPr lang="en-US" altLang="zh-CN" sz="2400" kern="100" dirty="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a:t>
            </a:r>
            <a:r>
              <a:rPr lang="zh-CN" altLang="zh-CN" sz="24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事物的位置差异和力量大小反映了“势”的静态特征，二者之间相互影响。</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ts val="3500"/>
              </a:lnSpc>
            </a:pPr>
            <a:r>
              <a:rPr lang="en-US" altLang="zh-CN" sz="2400" dirty="0">
                <a:effectLst/>
                <a:latin typeface="宋体" panose="02010600030101010101" pitchFamily="2" charset="-122"/>
                <a:cs typeface="Times New Roman" panose="02020603050405020304" pitchFamily="18" charset="0"/>
              </a:rPr>
              <a:t>  </a:t>
            </a:r>
            <a:r>
              <a:rPr lang="en-US" altLang="zh-CN" sz="2400" dirty="0">
                <a:effectLst/>
                <a:latin typeface="Times New Roman" panose="02020603050405020304" pitchFamily="18" charset="0"/>
                <a:ea typeface="宋体" panose="02010600030101010101" pitchFamily="2" charset="-122"/>
              </a:rPr>
              <a:t>D</a:t>
            </a:r>
            <a:r>
              <a:rPr lang="en-US" altLang="zh-CN" sz="2400" dirty="0">
                <a:effectLst/>
                <a:latin typeface="宋体" panose="02010600030101010101" pitchFamily="2" charset="-122"/>
                <a:cs typeface="Times New Roman" panose="02020603050405020304" pitchFamily="18" charset="0"/>
              </a:rPr>
              <a:t>.</a:t>
            </a:r>
            <a:r>
              <a:rPr lang="zh-CN" altLang="zh-CN" sz="2400" dirty="0">
                <a:effectLst/>
                <a:ea typeface="宋体" panose="02010600030101010101" pitchFamily="2" charset="-122"/>
                <a:cs typeface="Times New Roman" panose="02020603050405020304" pitchFamily="18" charset="0"/>
              </a:rPr>
              <a:t>可能的运动方向、引而未发却已露征兆的积蓄状态，都是“势”的动态性的体现。</a:t>
            </a:r>
            <a:endParaRPr lang="en-US" altLang="zh-CN" sz="2400" b="1" dirty="0">
              <a:latin typeface="宋体" panose="02010600030101010101" pitchFamily="2" charset="-122"/>
              <a:ea typeface="宋体" panose="02010600030101010101" pitchFamily="2" charset="-122"/>
              <a:cs typeface="宋体" panose="02010600030101010101" pitchFamily="2" charset="-122"/>
            </a:endParaRPr>
          </a:p>
        </p:txBody>
      </p:sp>
      <p:sp>
        <p:nvSpPr>
          <p:cNvPr id="9" name="文本框 8">
            <a:extLst>
              <a:ext uri="{FF2B5EF4-FFF2-40B4-BE49-F238E27FC236}">
                <a16:creationId xmlns:a16="http://schemas.microsoft.com/office/drawing/2014/main" id="{9223EA8B-D8BE-AD46-29F7-57FAC314CAAF}"/>
              </a:ext>
            </a:extLst>
          </p:cNvPr>
          <p:cNvSpPr txBox="1"/>
          <p:nvPr/>
        </p:nvSpPr>
        <p:spPr>
          <a:xfrm>
            <a:off x="296333" y="3503768"/>
            <a:ext cx="11604837" cy="400110"/>
          </a:xfrm>
          <a:prstGeom prst="rect">
            <a:avLst/>
          </a:prstGeom>
          <a:noFill/>
        </p:spPr>
        <p:txBody>
          <a:bodyPr wrap="square">
            <a:spAutoFit/>
          </a:bodyPr>
          <a:lstStyle/>
          <a:p>
            <a:r>
              <a:rPr lang="zh-CN" altLang="zh-CN" sz="2000" b="1" dirty="0">
                <a:effectLst/>
                <a:ea typeface="楷体" panose="02010609060101010101" pitchFamily="49" charset="-122"/>
                <a:cs typeface="Times New Roman" panose="02020603050405020304" pitchFamily="18" charset="0"/>
              </a:rPr>
              <a:t>势，古字作</a:t>
            </a:r>
            <a:r>
              <a:rPr lang="en-US" altLang="zh-CN" sz="2000" b="1" dirty="0">
                <a:effectLst/>
                <a:ea typeface="楷体" panose="02010609060101010101" pitchFamily="49" charset="-122"/>
                <a:cs typeface="Times New Roman" panose="02020603050405020304" pitchFamily="18" charset="0"/>
              </a:rPr>
              <a:t>“</a:t>
            </a:r>
            <a:r>
              <a:rPr lang="zh-CN" altLang="zh-CN" sz="2000" b="1" dirty="0">
                <a:effectLst/>
                <a:ea typeface="楷体" panose="02010609060101010101" pitchFamily="49" charset="-122"/>
                <a:cs typeface="Times New Roman" panose="02020603050405020304" pitchFamily="18" charset="0"/>
              </a:rPr>
              <a:t>埶</a:t>
            </a:r>
            <a:r>
              <a:rPr lang="en-US" altLang="zh-CN" sz="2000" b="1" dirty="0">
                <a:effectLst/>
                <a:ea typeface="楷体" panose="02010609060101010101" pitchFamily="49" charset="-122"/>
                <a:cs typeface="Times New Roman" panose="02020603050405020304" pitchFamily="18" charset="0"/>
              </a:rPr>
              <a:t>”</a:t>
            </a:r>
            <a:r>
              <a:rPr lang="zh-CN" altLang="zh-CN" sz="2000" b="1" dirty="0">
                <a:effectLst/>
                <a:ea typeface="楷体" panose="02010609060101010101" pitchFamily="49" charset="-122"/>
                <a:cs typeface="Times New Roman" panose="02020603050405020304" pitchFamily="18" charset="0"/>
              </a:rPr>
              <a:t>，字形从</a:t>
            </a:r>
            <a:r>
              <a:rPr lang="en-US" altLang="zh-CN" sz="2000" b="1" dirty="0">
                <a:effectLst/>
                <a:ea typeface="楷体" panose="02010609060101010101" pitchFamily="49" charset="-122"/>
                <a:cs typeface="Times New Roman" panose="02020603050405020304" pitchFamily="18" charset="0"/>
              </a:rPr>
              <a:t>“</a:t>
            </a:r>
            <a:r>
              <a:rPr lang="zh-CN" altLang="zh-CN" sz="2000" b="1" dirty="0">
                <a:effectLst/>
                <a:ea typeface="楷体" panose="02010609060101010101" pitchFamily="49" charset="-122"/>
                <a:cs typeface="Times New Roman" panose="02020603050405020304" pitchFamily="18" charset="0"/>
              </a:rPr>
              <a:t>坴</a:t>
            </a:r>
            <a:r>
              <a:rPr lang="en-US" altLang="zh-CN" sz="2000" b="1" dirty="0">
                <a:effectLst/>
                <a:ea typeface="楷体" panose="02010609060101010101" pitchFamily="49" charset="-122"/>
                <a:cs typeface="Times New Roman" panose="02020603050405020304" pitchFamily="18" charset="0"/>
              </a:rPr>
              <a:t>”</a:t>
            </a:r>
            <a:r>
              <a:rPr lang="zh-CN" altLang="zh-CN" sz="2000" b="1" dirty="0">
                <a:effectLst/>
                <a:ea typeface="楷体" panose="02010609060101010101" pitchFamily="49" charset="-122"/>
                <a:cs typeface="Times New Roman" panose="02020603050405020304" pitchFamily="18" charset="0"/>
              </a:rPr>
              <a:t>从</a:t>
            </a:r>
            <a:r>
              <a:rPr lang="en-US" altLang="zh-CN" sz="2000" b="1" dirty="0">
                <a:effectLst/>
                <a:ea typeface="楷体" panose="02010609060101010101" pitchFamily="49" charset="-122"/>
                <a:cs typeface="Times New Roman" panose="02020603050405020304" pitchFamily="18" charset="0"/>
              </a:rPr>
              <a:t>“</a:t>
            </a:r>
            <a:r>
              <a:rPr lang="zh-CN" altLang="zh-CN" sz="2000" b="1" dirty="0">
                <a:effectLst/>
                <a:ea typeface="楷体" panose="02010609060101010101" pitchFamily="49" charset="-122"/>
                <a:cs typeface="Times New Roman" panose="02020603050405020304" pitchFamily="18" charset="0"/>
              </a:rPr>
              <a:t>丸</a:t>
            </a:r>
            <a:r>
              <a:rPr lang="en-US" altLang="zh-CN" sz="2000" b="1" dirty="0">
                <a:effectLst/>
                <a:ea typeface="楷体" panose="02010609060101010101" pitchFamily="49" charset="-122"/>
                <a:cs typeface="Times New Roman" panose="02020603050405020304" pitchFamily="18" charset="0"/>
              </a:rPr>
              <a:t>”</a:t>
            </a:r>
            <a:r>
              <a:rPr lang="zh-CN" altLang="zh-CN" sz="2000" b="1" dirty="0">
                <a:effectLst/>
                <a:ea typeface="楷体" panose="02010609060101010101" pitchFamily="49" charset="-122"/>
                <a:cs typeface="Times New Roman" panose="02020603050405020304" pitchFamily="18" charset="0"/>
              </a:rPr>
              <a:t>，</a:t>
            </a:r>
            <a:r>
              <a:rPr lang="en-US" altLang="zh-CN" sz="2000" b="1" dirty="0">
                <a:effectLst/>
                <a:ea typeface="楷体" panose="02010609060101010101" pitchFamily="49" charset="-122"/>
                <a:cs typeface="Times New Roman" panose="02020603050405020304" pitchFamily="18" charset="0"/>
              </a:rPr>
              <a:t>“</a:t>
            </a:r>
            <a:r>
              <a:rPr lang="zh-CN" altLang="zh-CN" sz="2000" b="1" dirty="0">
                <a:effectLst/>
                <a:ea typeface="楷体" panose="02010609060101010101" pitchFamily="49" charset="-122"/>
                <a:cs typeface="Times New Roman" panose="02020603050405020304" pitchFamily="18" charset="0"/>
              </a:rPr>
              <a:t>坴</a:t>
            </a:r>
            <a:r>
              <a:rPr lang="en-US" altLang="zh-CN" sz="2000" b="1" dirty="0">
                <a:effectLst/>
                <a:ea typeface="楷体" panose="02010609060101010101" pitchFamily="49" charset="-122"/>
                <a:cs typeface="Times New Roman" panose="02020603050405020304" pitchFamily="18" charset="0"/>
              </a:rPr>
              <a:t>”</a:t>
            </a:r>
            <a:r>
              <a:rPr lang="zh-CN" altLang="zh-CN" sz="2000" b="1" dirty="0">
                <a:effectLst/>
                <a:ea typeface="楷体" panose="02010609060101010101" pitchFamily="49" charset="-122"/>
                <a:cs typeface="Times New Roman" panose="02020603050405020304" pitchFamily="18" charset="0"/>
              </a:rPr>
              <a:t>为高土墩，</a:t>
            </a:r>
            <a:r>
              <a:rPr lang="en-US" altLang="zh-CN" sz="2000" b="1" dirty="0">
                <a:effectLst/>
                <a:ea typeface="楷体" panose="02010609060101010101" pitchFamily="49" charset="-122"/>
                <a:cs typeface="Times New Roman" panose="02020603050405020304" pitchFamily="18" charset="0"/>
              </a:rPr>
              <a:t>“</a:t>
            </a:r>
            <a:r>
              <a:rPr lang="zh-CN" altLang="zh-CN" sz="2000" b="1" dirty="0">
                <a:effectLst/>
                <a:ea typeface="楷体" panose="02010609060101010101" pitchFamily="49" charset="-122"/>
                <a:cs typeface="Times New Roman" panose="02020603050405020304" pitchFamily="18" charset="0"/>
              </a:rPr>
              <a:t>丸</a:t>
            </a:r>
            <a:r>
              <a:rPr lang="en-US" altLang="zh-CN" sz="2000" b="1" dirty="0">
                <a:effectLst/>
                <a:ea typeface="楷体" panose="02010609060101010101" pitchFamily="49" charset="-122"/>
                <a:cs typeface="Times New Roman" panose="02020603050405020304" pitchFamily="18" charset="0"/>
              </a:rPr>
              <a:t>”</a:t>
            </a:r>
            <a:r>
              <a:rPr lang="zh-CN" altLang="zh-CN" sz="2000" b="1" dirty="0">
                <a:effectLst/>
                <a:ea typeface="楷体" panose="02010609060101010101" pitchFamily="49" charset="-122"/>
                <a:cs typeface="Times New Roman" panose="02020603050405020304" pitchFamily="18" charset="0"/>
              </a:rPr>
              <a:t>为圆球，意为圆球处于土墩的斜面</a:t>
            </a:r>
            <a:r>
              <a:rPr lang="zh-CN" altLang="zh-CN" sz="2000" b="1" dirty="0">
                <a:effectLst/>
                <a:highlight>
                  <a:srgbClr val="FFFF00"/>
                </a:highlight>
                <a:ea typeface="楷体" panose="02010609060101010101" pitchFamily="49" charset="-122"/>
                <a:cs typeface="Times New Roman" panose="02020603050405020304" pitchFamily="18" charset="0"/>
              </a:rPr>
              <a:t>即将滚落</a:t>
            </a:r>
            <a:endParaRPr lang="zh-CN" altLang="en-US" sz="2000" b="1" dirty="0">
              <a:highlight>
                <a:srgbClr val="FFFF00"/>
              </a:highlight>
            </a:endParaRPr>
          </a:p>
        </p:txBody>
      </p:sp>
      <p:sp>
        <p:nvSpPr>
          <p:cNvPr id="11" name="文本框 10">
            <a:extLst>
              <a:ext uri="{FF2B5EF4-FFF2-40B4-BE49-F238E27FC236}">
                <a16:creationId xmlns:a16="http://schemas.microsoft.com/office/drawing/2014/main" id="{DDC3FAF9-EE89-28B3-1A12-65AAC973B75D}"/>
              </a:ext>
            </a:extLst>
          </p:cNvPr>
          <p:cNvSpPr txBox="1"/>
          <p:nvPr/>
        </p:nvSpPr>
        <p:spPr>
          <a:xfrm>
            <a:off x="296332" y="4283929"/>
            <a:ext cx="11540067" cy="828304"/>
          </a:xfrm>
          <a:prstGeom prst="rect">
            <a:avLst/>
          </a:prstGeom>
          <a:noFill/>
        </p:spPr>
        <p:txBody>
          <a:bodyPr wrap="square">
            <a:spAutoFit/>
          </a:bodyPr>
          <a:lstStyle/>
          <a:p>
            <a:pPr>
              <a:lnSpc>
                <a:spcPts val="3000"/>
              </a:lnSpc>
            </a:pPr>
            <a:r>
              <a:rPr lang="zh-CN" altLang="zh-CN" sz="2000" b="1" dirty="0">
                <a:ea typeface="楷体" panose="02010609060101010101" pitchFamily="49" charset="-122"/>
                <a:cs typeface="Times New Roman" panose="02020603050405020304" pitchFamily="18" charset="0"/>
              </a:rPr>
              <a:t>这趋向既表示一种微观运动的方向，又表示一种宏观发展的状态；</a:t>
            </a:r>
            <a:r>
              <a:rPr lang="zh-CN" altLang="zh-CN" sz="2000" b="1" dirty="0">
                <a:highlight>
                  <a:srgbClr val="FFFF00"/>
                </a:highlight>
                <a:ea typeface="楷体" panose="02010609060101010101" pitchFamily="49" charset="-122"/>
                <a:cs typeface="Times New Roman" panose="02020603050405020304" pitchFamily="18" charset="0"/>
              </a:rPr>
              <a:t>既可能是已经在变动中的过程，也可能是引而未发但已露征兆的积蓄状态。</a:t>
            </a:r>
            <a:endParaRPr lang="zh-CN" altLang="en-US" sz="2000" b="1" dirty="0">
              <a:highlight>
                <a:srgbClr val="FFFF00"/>
              </a:highlight>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a:sym typeface="+mn-ea"/>
              </a:rPr>
              <a:t>试题分析</a:t>
            </a:r>
            <a:endParaRPr lang="zh-CN" altLang="en-US"/>
          </a:p>
        </p:txBody>
      </p:sp>
      <p:sp>
        <p:nvSpPr>
          <p:cNvPr id="4" name="文本框 3"/>
          <p:cNvSpPr txBox="1"/>
          <p:nvPr/>
        </p:nvSpPr>
        <p:spPr>
          <a:xfrm>
            <a:off x="220345" y="970915"/>
            <a:ext cx="11777345" cy="1983107"/>
          </a:xfrm>
          <a:prstGeom prst="rect">
            <a:avLst/>
          </a:prstGeom>
          <a:noFill/>
        </p:spPr>
        <p:txBody>
          <a:bodyPr wrap="square" rtlCol="0" anchor="t">
            <a:spAutoFit/>
          </a:bodyPr>
          <a:lstStyle/>
          <a:p>
            <a:pPr algn="l">
              <a:lnSpc>
                <a:spcPts val="3000"/>
              </a:lnSpc>
            </a:pPr>
            <a:r>
              <a:rPr lang="en-US" altLang="zh-CN" sz="2000" b="1" dirty="0">
                <a:latin typeface="宋体" panose="02010600030101010101" pitchFamily="2" charset="-122"/>
                <a:ea typeface="宋体" panose="02010600030101010101" pitchFamily="2" charset="-122"/>
                <a:cs typeface="宋体" panose="02010600030101010101" pitchFamily="2" charset="-122"/>
              </a:rPr>
              <a:t>2.</a:t>
            </a:r>
            <a:r>
              <a:rPr lang="zh-CN" altLang="zh-CN" sz="2000" b="1"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根据材料二，下列理解与推断，正确的一项是（</a:t>
            </a:r>
            <a:r>
              <a:rPr lang="en-US" altLang="zh-CN" sz="2000" b="1"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3</a:t>
            </a:r>
            <a:r>
              <a:rPr lang="zh-CN" altLang="zh-CN" sz="2000" b="1"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分）</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indent="133350" algn="l">
              <a:lnSpc>
                <a:spcPts val="3000"/>
              </a:lnSpc>
            </a:pPr>
            <a:r>
              <a:rPr lang="en-US" altLang="zh-CN" sz="20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000" b="1" kern="100" dirty="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a:t>
            </a:r>
            <a:r>
              <a:rPr lang="zh-CN" altLang="zh-CN" sz="2000" b="1"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“不战而屈人之兵”属于</a:t>
            </a:r>
            <a:r>
              <a:rPr lang="zh-CN" altLang="zh-CN" sz="2000" b="1" kern="100" dirty="0">
                <a:solidFill>
                  <a:srgbClr val="000000"/>
                </a:solidFill>
                <a:effectLst/>
                <a:highlight>
                  <a:srgbClr val="FFFF00"/>
                </a:highlight>
                <a:latin typeface="等线" panose="02010600030101010101" pitchFamily="2" charset="-122"/>
                <a:ea typeface="宋体" panose="02010600030101010101" pitchFamily="2" charset="-122"/>
                <a:cs typeface="Times New Roman" panose="02020603050405020304" pitchFamily="18" charset="0"/>
              </a:rPr>
              <a:t>“自然之势”</a:t>
            </a:r>
            <a:r>
              <a:rPr lang="zh-CN" altLang="zh-CN" sz="2000" b="1"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，强调要顺应天时。</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indent="133350" algn="l">
              <a:lnSpc>
                <a:spcPts val="3000"/>
              </a:lnSpc>
            </a:pPr>
            <a:r>
              <a:rPr lang="en-US" altLang="zh-CN" sz="20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a:t>
            </a:r>
            <a:r>
              <a:rPr lang="en-US" altLang="zh-CN" sz="2000" b="1" kern="100" dirty="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a:t>
            </a:r>
            <a:r>
              <a:rPr lang="zh-CN" altLang="zh-CN" sz="2000" b="1"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中国山水画的“势”与“境”</a:t>
            </a:r>
            <a:r>
              <a:rPr lang="zh-CN" altLang="zh-CN" sz="2000" b="1" kern="100" dirty="0">
                <a:solidFill>
                  <a:srgbClr val="000000"/>
                </a:solidFill>
                <a:effectLst/>
                <a:highlight>
                  <a:srgbClr val="FFFF00"/>
                </a:highlight>
                <a:latin typeface="等线" panose="02010600030101010101" pitchFamily="2" charset="-122"/>
                <a:ea typeface="宋体" panose="02010600030101010101" pitchFamily="2" charset="-122"/>
                <a:cs typeface="Times New Roman" panose="02020603050405020304" pitchFamily="18" charset="0"/>
              </a:rPr>
              <a:t>都是客观存在的自然特性。</a:t>
            </a:r>
            <a:endParaRPr lang="zh-CN" altLang="zh-CN" sz="2000" b="1"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endParaRPr>
          </a:p>
          <a:p>
            <a:pPr indent="133350" algn="l">
              <a:lnSpc>
                <a:spcPts val="3000"/>
              </a:lnSpc>
            </a:pPr>
            <a:r>
              <a:rPr lang="en-US" altLang="zh-CN" sz="20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t>
            </a:r>
            <a:r>
              <a:rPr lang="en-US" altLang="zh-CN" sz="2000" b="1" kern="100" dirty="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a:t>
            </a:r>
            <a:r>
              <a:rPr lang="zh-CN" altLang="zh-CN" sz="2000" b="1"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相对孤立松散的汉字组合，因书法“笔势”而呼应关联。</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indent="133350" algn="l">
              <a:lnSpc>
                <a:spcPts val="3000"/>
              </a:lnSpc>
            </a:pPr>
            <a:r>
              <a:rPr lang="en-US" altLang="zh-CN" sz="20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a:t>
            </a:r>
            <a:r>
              <a:rPr lang="en-US" altLang="zh-CN" sz="2000" b="1" kern="100" dirty="0">
                <a:solidFill>
                  <a:srgbClr val="000000"/>
                </a:solidFill>
                <a:effectLst/>
                <a:latin typeface="宋体" panose="02010600030101010101" pitchFamily="2" charset="-122"/>
                <a:ea typeface="等线" panose="02010600030101010101" pitchFamily="2" charset="-122"/>
                <a:cs typeface="Times New Roman" panose="02020603050405020304" pitchFamily="18" charset="0"/>
              </a:rPr>
              <a:t>.</a:t>
            </a:r>
            <a:r>
              <a:rPr lang="zh-CN" altLang="zh-CN" sz="2000" b="1"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米芾的“侧锋刷字”突破了古代书论中对“势”的追求。</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 name="文本框 2"/>
          <p:cNvSpPr txBox="1"/>
          <p:nvPr/>
        </p:nvSpPr>
        <p:spPr>
          <a:xfrm>
            <a:off x="477520" y="3218815"/>
            <a:ext cx="11629390" cy="707886"/>
          </a:xfrm>
          <a:prstGeom prst="rect">
            <a:avLst/>
          </a:prstGeom>
          <a:noFill/>
        </p:spPr>
        <p:txBody>
          <a:bodyPr wrap="square" rtlCol="0" anchor="t">
            <a:spAutoFit/>
          </a:bodyPr>
          <a:lstStyle/>
          <a:p>
            <a:r>
              <a:rPr lang="en-US" altLang="zh-CN" sz="2000" b="1" dirty="0"/>
              <a:t>A.</a:t>
            </a:r>
            <a:r>
              <a:rPr lang="zh-CN" altLang="zh-CN" sz="2000" b="1" dirty="0">
                <a:latin typeface="楷体" panose="02010609060101010101" pitchFamily="49" charset="-122"/>
                <a:ea typeface="楷体" panose="02010609060101010101" pitchFamily="49" charset="-122"/>
              </a:rPr>
              <a:t>如果是自然之势，就要顺势而为；如果是人设之势，就要审时度势。无论是</a:t>
            </a:r>
            <a:r>
              <a:rPr lang="zh-CN" altLang="zh-CN" sz="2000" b="1" dirty="0">
                <a:highlight>
                  <a:srgbClr val="FFFF00"/>
                </a:highlight>
                <a:latin typeface="楷体" panose="02010609060101010101" pitchFamily="49" charset="-122"/>
                <a:ea typeface="楷体" panose="02010609060101010101" pitchFamily="49" charset="-122"/>
              </a:rPr>
              <a:t>“不战而屈人之兵”</a:t>
            </a:r>
            <a:r>
              <a:rPr lang="zh-CN" altLang="zh-CN" sz="2000" b="1" dirty="0">
                <a:latin typeface="楷体" panose="02010609060101010101" pitchFamily="49" charset="-122"/>
                <a:ea typeface="楷体" panose="02010609060101010101" pitchFamily="49" charset="-122"/>
              </a:rPr>
              <a:t>，还是“知己知彼，百战不殆”，其中都充满了“谋”的智慧。</a:t>
            </a:r>
            <a:endParaRPr lang="zh-CN" altLang="en-US" sz="2000" b="1" dirty="0">
              <a:latin typeface="楷体" panose="02010609060101010101" pitchFamily="49" charset="-122"/>
              <a:ea typeface="楷体" panose="02010609060101010101" pitchFamily="49" charset="-122"/>
            </a:endParaRPr>
          </a:p>
        </p:txBody>
      </p:sp>
      <p:sp>
        <p:nvSpPr>
          <p:cNvPr id="5" name="文本框 4"/>
          <p:cNvSpPr txBox="1"/>
          <p:nvPr/>
        </p:nvSpPr>
        <p:spPr>
          <a:xfrm>
            <a:off x="476885" y="3891350"/>
            <a:ext cx="11520805" cy="707886"/>
          </a:xfrm>
          <a:prstGeom prst="rect">
            <a:avLst/>
          </a:prstGeom>
          <a:noFill/>
        </p:spPr>
        <p:txBody>
          <a:bodyPr wrap="square" rtlCol="0" anchor="t">
            <a:spAutoFit/>
          </a:bodyPr>
          <a:lstStyle/>
          <a:p>
            <a:r>
              <a:rPr lang="zh-CN" altLang="en-US" sz="2000" b="1" dirty="0"/>
              <a:t>B.</a:t>
            </a:r>
            <a:r>
              <a:rPr lang="zh-CN" altLang="zh-CN" sz="2000" b="1" dirty="0">
                <a:latin typeface="楷体" panose="02010609060101010101" pitchFamily="49" charset="-122"/>
                <a:ea typeface="楷体" panose="02010609060101010101" pitchFamily="49" charset="-122"/>
              </a:rPr>
              <a:t>这是以绘画手段在自然山水中提炼出的“势”，能引导人体悟出一种“境”。</a:t>
            </a:r>
            <a:r>
              <a:rPr lang="zh-CN" altLang="zh-CN" sz="2000" b="1" dirty="0">
                <a:highlight>
                  <a:srgbClr val="FFFF00"/>
                </a:highlight>
                <a:latin typeface="楷体" panose="02010609060101010101" pitchFamily="49" charset="-122"/>
                <a:ea typeface="楷体" panose="02010609060101010101" pitchFamily="49" charset="-122"/>
              </a:rPr>
              <a:t>这种“境”，是客观的自然山川所没有的</a:t>
            </a:r>
            <a:r>
              <a:rPr lang="zh-CN" altLang="zh-CN" sz="2000" b="1" dirty="0">
                <a:latin typeface="楷体" panose="02010609060101010101" pitchFamily="49" charset="-122"/>
                <a:ea typeface="楷体" panose="02010609060101010101" pitchFamily="49" charset="-122"/>
              </a:rPr>
              <a:t>，是审美主体的感悟加之于审美客体而形成的</a:t>
            </a:r>
            <a:r>
              <a:rPr lang="zh-CN" altLang="en-US" sz="2000" b="1" dirty="0">
                <a:latin typeface="楷体" panose="02010609060101010101" pitchFamily="49" charset="-122"/>
                <a:ea typeface="楷体" panose="02010609060101010101" pitchFamily="49" charset="-122"/>
              </a:rPr>
              <a:t>。</a:t>
            </a:r>
          </a:p>
        </p:txBody>
      </p:sp>
      <p:sp>
        <p:nvSpPr>
          <p:cNvPr id="6" name="文本框 5"/>
          <p:cNvSpPr txBox="1"/>
          <p:nvPr/>
        </p:nvSpPr>
        <p:spPr>
          <a:xfrm>
            <a:off x="463338" y="4756290"/>
            <a:ext cx="11520170" cy="707886"/>
          </a:xfrm>
          <a:prstGeom prst="rect">
            <a:avLst/>
          </a:prstGeom>
          <a:noFill/>
        </p:spPr>
        <p:txBody>
          <a:bodyPr wrap="square" rtlCol="0" anchor="t">
            <a:spAutoFit/>
          </a:bodyPr>
          <a:lstStyle/>
          <a:p>
            <a:r>
              <a:rPr lang="en-US" altLang="zh-CN" sz="2000" b="1" dirty="0"/>
              <a:t>C.</a:t>
            </a:r>
            <a:r>
              <a:rPr lang="zh-CN" altLang="zh-CN" dirty="0"/>
              <a:t> </a:t>
            </a:r>
            <a:r>
              <a:rPr lang="zh-CN" altLang="zh-CN" sz="2000" b="1" dirty="0">
                <a:highlight>
                  <a:srgbClr val="FFFF00"/>
                </a:highlight>
                <a:latin typeface="楷体" panose="02010609060101010101" pitchFamily="49" charset="-122"/>
                <a:ea typeface="楷体" panose="02010609060101010101" pitchFamily="49" charset="-122"/>
              </a:rPr>
              <a:t>“笔势”</a:t>
            </a:r>
            <a:r>
              <a:rPr lang="zh-CN" altLang="zh-CN" sz="2000" b="1" dirty="0">
                <a:latin typeface="楷体" panose="02010609060101010101" pitchFamily="49" charset="-122"/>
                <a:ea typeface="楷体" panose="02010609060101010101" pitchFamily="49" charset="-122"/>
              </a:rPr>
              <a:t>是书家营造生命联系的一种方式，</a:t>
            </a:r>
            <a:r>
              <a:rPr lang="zh-CN" altLang="zh-CN" sz="2000" b="1" dirty="0">
                <a:highlight>
                  <a:srgbClr val="FFFF00"/>
                </a:highlight>
                <a:latin typeface="楷体" panose="02010609060101010101" pitchFamily="49" charset="-122"/>
                <a:ea typeface="楷体" panose="02010609060101010101" pitchFamily="49" charset="-122"/>
              </a:rPr>
              <a:t>它使相对孤立松散的汉字组合形成呼应与关联</a:t>
            </a:r>
            <a:r>
              <a:rPr lang="zh-CN" altLang="zh-CN" sz="2000" b="1" dirty="0">
                <a:latin typeface="楷体" panose="02010609060101010101" pitchFamily="49" charset="-122"/>
                <a:ea typeface="楷体" panose="02010609060101010101" pitchFamily="49" charset="-122"/>
              </a:rPr>
              <a:t>，体现着中国艺术的审美取向</a:t>
            </a:r>
            <a:r>
              <a:rPr lang="zh-CN" altLang="en-US" sz="2000" b="1" dirty="0">
                <a:latin typeface="楷体" panose="02010609060101010101" pitchFamily="49" charset="-122"/>
                <a:ea typeface="楷体" panose="02010609060101010101" pitchFamily="49" charset="-122"/>
              </a:rPr>
              <a:t>。</a:t>
            </a:r>
          </a:p>
        </p:txBody>
      </p:sp>
      <p:sp>
        <p:nvSpPr>
          <p:cNvPr id="7" name="文本框 6"/>
          <p:cNvSpPr txBox="1"/>
          <p:nvPr/>
        </p:nvSpPr>
        <p:spPr>
          <a:xfrm>
            <a:off x="463338" y="5621231"/>
            <a:ext cx="11520170" cy="707886"/>
          </a:xfrm>
          <a:prstGeom prst="rect">
            <a:avLst/>
          </a:prstGeom>
          <a:noFill/>
        </p:spPr>
        <p:txBody>
          <a:bodyPr wrap="square" rtlCol="0" anchor="t">
            <a:spAutoFit/>
          </a:bodyPr>
          <a:lstStyle/>
          <a:p>
            <a:r>
              <a:rPr lang="zh-CN" altLang="en-US" sz="2000" b="1" dirty="0"/>
              <a:t>D.</a:t>
            </a:r>
            <a:r>
              <a:rPr lang="zh-CN" altLang="zh-CN" dirty="0"/>
              <a:t> </a:t>
            </a:r>
            <a:r>
              <a:rPr lang="zh-CN" altLang="zh-CN" sz="2000" b="1" dirty="0">
                <a:highlight>
                  <a:srgbClr val="FFFF00"/>
                </a:highlight>
                <a:latin typeface="楷体" panose="02010609060101010101" pitchFamily="49" charset="-122"/>
                <a:ea typeface="楷体" panose="02010609060101010101" pitchFamily="49" charset="-122"/>
              </a:rPr>
              <a:t>“笔势”</a:t>
            </a:r>
            <a:r>
              <a:rPr lang="zh-CN" altLang="zh-CN" sz="2000" b="1" dirty="0">
                <a:latin typeface="楷体" panose="02010609060101010101" pitchFamily="49" charset="-122"/>
                <a:ea typeface="楷体" panose="02010609060101010101" pitchFamily="49" charset="-122"/>
              </a:rPr>
              <a:t>赋予了汉字线条丰富复杂的变化，书法有了“势”才真正展现出生命来。</a:t>
            </a:r>
            <a:r>
              <a:rPr lang="zh-CN" altLang="zh-CN" sz="2000" b="1" dirty="0">
                <a:highlight>
                  <a:srgbClr val="FFFF00"/>
                </a:highlight>
                <a:latin typeface="楷体" panose="02010609060101010101" pitchFamily="49" charset="-122"/>
                <a:ea typeface="楷体" panose="02010609060101010101" pitchFamily="49" charset="-122"/>
              </a:rPr>
              <a:t>比如</a:t>
            </a:r>
            <a:r>
              <a:rPr lang="zh-CN" altLang="zh-CN" sz="2000" b="1" dirty="0">
                <a:latin typeface="楷体" panose="02010609060101010101" pitchFamily="49" charset="-122"/>
                <a:ea typeface="楷体" panose="02010609060101010101" pitchFamily="49" charset="-122"/>
              </a:rPr>
              <a:t>米芾就是通过侧锋刷字、书备八面、往垂收缩等笔法造势，创造了独具个性的书法生命形象。</a:t>
            </a:r>
            <a:endParaRPr lang="en-US" altLang="zh-CN" sz="20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P spid="5" grpId="1"/>
      <p:bldP spid="5" grpId="2"/>
      <p:bldP spid="6" grpId="1"/>
      <p:bldP spid="6" grpId="2"/>
      <p:bldP spid="7" grpId="1"/>
      <p:bldP spid="7"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a:sym typeface="+mn-ea"/>
              </a:rPr>
              <a:t>试题分析</a:t>
            </a:r>
            <a:endParaRPr lang="zh-CN" altLang="en-US"/>
          </a:p>
        </p:txBody>
      </p:sp>
      <p:sp>
        <p:nvSpPr>
          <p:cNvPr id="3" name="文本框 2"/>
          <p:cNvSpPr txBox="1"/>
          <p:nvPr/>
        </p:nvSpPr>
        <p:spPr>
          <a:xfrm>
            <a:off x="178135" y="962025"/>
            <a:ext cx="11800840" cy="2515304"/>
          </a:xfrm>
          <a:prstGeom prst="rect">
            <a:avLst/>
          </a:prstGeom>
          <a:noFill/>
        </p:spPr>
        <p:txBody>
          <a:bodyPr wrap="square" rtlCol="0" anchor="t">
            <a:spAutoFit/>
          </a:bodyPr>
          <a:lstStyle/>
          <a:p>
            <a:pPr algn="just">
              <a:lnSpc>
                <a:spcPts val="3200"/>
              </a:lnSpc>
            </a:pP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3.</a:t>
            </a:r>
            <a:r>
              <a:rPr lang="zh-CN" altLang="zh-CN" sz="2000" b="1" kern="100" dirty="0">
                <a:effectLst/>
                <a:latin typeface="等线" panose="02010600030101010101" pitchFamily="2" charset="-122"/>
                <a:ea typeface="宋体" panose="02010600030101010101" pitchFamily="2" charset="-122"/>
                <a:cs typeface="Times New Roman" panose="02020603050405020304" pitchFamily="18" charset="0"/>
              </a:rPr>
              <a:t>根据材料三，下列“谋势”的三个角度与具体做法的对应，正确的一项是（</a:t>
            </a:r>
            <a:r>
              <a:rPr lang="en-US" altLang="zh-CN" sz="2000" b="1" kern="100" dirty="0">
                <a:effectLst/>
                <a:latin typeface="等线" panose="02010600030101010101" pitchFamily="2" charset="-122"/>
                <a:ea typeface="宋体" panose="02010600030101010101" pitchFamily="2" charset="-122"/>
                <a:cs typeface="Times New Roman" panose="02020603050405020304" pitchFamily="18" charset="0"/>
              </a:rPr>
              <a:t>3</a:t>
            </a:r>
            <a:r>
              <a:rPr lang="zh-CN" altLang="zh-CN" sz="2000" b="1" kern="100" dirty="0">
                <a:effectLst/>
                <a:latin typeface="等线" panose="02010600030101010101" pitchFamily="2" charset="-122"/>
                <a:ea typeface="宋体" panose="02010600030101010101" pitchFamily="2" charset="-122"/>
                <a:cs typeface="Times New Roman" panose="02020603050405020304" pitchFamily="18" charset="0"/>
              </a:rPr>
              <a:t>分）</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179705" algn="just">
              <a:lnSpc>
                <a:spcPts val="3200"/>
              </a:lnSpc>
            </a:pPr>
            <a:r>
              <a:rPr lang="en-US" altLang="zh-CN" sz="2000" b="1" kern="100" dirty="0">
                <a:effectLst/>
                <a:latin typeface="等线" panose="02010600030101010101" pitchFamily="2" charset="-122"/>
                <a:ea typeface="楷体" panose="02010609060101010101" pitchFamily="49" charset="-122"/>
                <a:cs typeface="Times New Roman" panose="02020603050405020304" pitchFamily="18" charset="0"/>
              </a:rPr>
              <a:t>  </a:t>
            </a:r>
            <a:r>
              <a:rPr lang="zh-CN" altLang="zh-CN" sz="2000" b="1" kern="100" dirty="0">
                <a:effectLst/>
                <a:latin typeface="等线" panose="02010600030101010101" pitchFamily="2" charset="-122"/>
                <a:ea typeface="楷体" panose="02010609060101010101" pitchFamily="49" charset="-122"/>
                <a:cs typeface="Times New Roman" panose="02020603050405020304" pitchFamily="18" charset="0"/>
              </a:rPr>
              <a:t>①趋势角度 </a:t>
            </a:r>
            <a:r>
              <a:rPr lang="en-US" altLang="zh-CN" sz="2000" b="1" kern="100" dirty="0">
                <a:effectLst/>
                <a:latin typeface="等线" panose="02010600030101010101" pitchFamily="2" charset="-122"/>
                <a:ea typeface="楷体" panose="02010609060101010101" pitchFamily="49" charset="-122"/>
                <a:cs typeface="Times New Roman" panose="02020603050405020304" pitchFamily="18" charset="0"/>
              </a:rPr>
              <a:t>    </a:t>
            </a:r>
            <a:r>
              <a:rPr lang="zh-CN" altLang="zh-CN" sz="2000" b="1" kern="100" dirty="0">
                <a:effectLst/>
                <a:latin typeface="等线" panose="02010600030101010101" pitchFamily="2" charset="-122"/>
                <a:ea typeface="楷体" panose="02010609060101010101" pitchFamily="49" charset="-122"/>
                <a:cs typeface="宋体" panose="02010600030101010101" pitchFamily="2" charset="-122"/>
              </a:rPr>
              <a:t>②</a:t>
            </a:r>
            <a:r>
              <a:rPr lang="zh-CN" altLang="zh-CN" sz="2000" b="1" kern="100" dirty="0">
                <a:effectLst/>
                <a:latin typeface="等线" panose="02010600030101010101" pitchFamily="2" charset="-122"/>
                <a:ea typeface="楷体" panose="02010609060101010101" pitchFamily="49" charset="-122"/>
                <a:cs typeface="Times New Roman" panose="02020603050405020304" pitchFamily="18" charset="0"/>
              </a:rPr>
              <a:t>形势角度 </a:t>
            </a:r>
            <a:r>
              <a:rPr lang="en-US" altLang="zh-CN" sz="2000" b="1" kern="100" dirty="0">
                <a:effectLst/>
                <a:latin typeface="等线" panose="02010600030101010101" pitchFamily="2" charset="-122"/>
                <a:ea typeface="楷体" panose="02010609060101010101" pitchFamily="49" charset="-122"/>
                <a:cs typeface="Times New Roman" panose="02020603050405020304" pitchFamily="18" charset="0"/>
              </a:rPr>
              <a:t>   </a:t>
            </a:r>
            <a:r>
              <a:rPr lang="en-US" altLang="zh-CN" sz="2000" b="1" kern="100" dirty="0">
                <a:effectLst/>
                <a:latin typeface="楷体" panose="02010609060101010101" pitchFamily="49" charset="-122"/>
                <a:ea typeface="等线" panose="02010600030101010101" pitchFamily="2" charset="-122"/>
                <a:cs typeface="Times New Roman" panose="02020603050405020304" pitchFamily="18" charset="0"/>
              </a:rPr>
              <a:t> </a:t>
            </a:r>
            <a:r>
              <a:rPr lang="zh-CN" altLang="zh-CN" sz="2000" b="1" kern="100" dirty="0">
                <a:effectLst/>
                <a:latin typeface="等线" panose="02010600030101010101" pitchFamily="2" charset="-122"/>
                <a:ea typeface="楷体" panose="02010609060101010101" pitchFamily="49" charset="-122"/>
                <a:cs typeface="宋体" panose="02010600030101010101" pitchFamily="2" charset="-122"/>
              </a:rPr>
              <a:t>③</a:t>
            </a:r>
            <a:r>
              <a:rPr lang="zh-CN" altLang="zh-CN" sz="2000" b="1" kern="100" dirty="0">
                <a:effectLst/>
                <a:latin typeface="等线" panose="02010600030101010101" pitchFamily="2" charset="-122"/>
                <a:ea typeface="楷体" panose="02010609060101010101" pitchFamily="49" charset="-122"/>
                <a:cs typeface="Times New Roman" panose="02020603050405020304" pitchFamily="18" charset="0"/>
              </a:rPr>
              <a:t>势力角度</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179705" algn="just">
              <a:lnSpc>
                <a:spcPts val="3200"/>
              </a:lnSpc>
            </a:pPr>
            <a:r>
              <a:rPr lang="en-US" altLang="zh-CN" sz="2000" b="1" kern="100" dirty="0">
                <a:effectLst/>
                <a:latin typeface="楷体" panose="02010609060101010101" pitchFamily="49" charset="-122"/>
                <a:ea typeface="等线" panose="02010600030101010101" pitchFamily="2" charset="-122"/>
                <a:cs typeface="Times New Roman" panose="02020603050405020304" pitchFamily="18" charset="0"/>
              </a:rPr>
              <a:t> [</a:t>
            </a:r>
            <a:r>
              <a:rPr lang="zh-CN" altLang="zh-CN" sz="2000" b="1" kern="100" dirty="0">
                <a:effectLst/>
                <a:latin typeface="等线" panose="02010600030101010101" pitchFamily="2" charset="-122"/>
                <a:ea typeface="宋体" panose="02010600030101010101" pitchFamily="2" charset="-122"/>
                <a:cs typeface="Times New Roman" panose="02020603050405020304" pitchFamily="18" charset="0"/>
              </a:rPr>
              <a:t>甲</a:t>
            </a:r>
            <a:r>
              <a:rPr lang="en-US" altLang="zh-CN" sz="2000" b="1" kern="100" dirty="0">
                <a:effectLst/>
                <a:latin typeface="楷体" panose="02010609060101010101" pitchFamily="49" charset="-122"/>
                <a:ea typeface="等线" panose="02010600030101010101" pitchFamily="2" charset="-122"/>
                <a:cs typeface="Times New Roman" panose="02020603050405020304" pitchFamily="18" charset="0"/>
              </a:rPr>
              <a:t>] </a:t>
            </a:r>
            <a:r>
              <a:rPr lang="zh-CN" altLang="zh-CN" sz="2000" b="1" kern="100" dirty="0">
                <a:effectLst/>
                <a:latin typeface="等线" panose="02010600030101010101" pitchFamily="2" charset="-122"/>
                <a:ea typeface="楷体" panose="02010609060101010101" pitchFamily="49" charset="-122"/>
                <a:cs typeface="Times New Roman" panose="02020603050405020304" pitchFamily="18" charset="0"/>
              </a:rPr>
              <a:t>在</a:t>
            </a:r>
            <a:r>
              <a:rPr lang="zh-CN" altLang="zh-CN" sz="2000" b="1" kern="100" dirty="0">
                <a:effectLst/>
                <a:highlight>
                  <a:srgbClr val="FFFF00"/>
                </a:highlight>
                <a:latin typeface="等线" panose="02010600030101010101" pitchFamily="2" charset="-122"/>
                <a:ea typeface="楷体" panose="02010609060101010101" pitchFamily="49" charset="-122"/>
                <a:cs typeface="Times New Roman" panose="02020603050405020304" pitchFamily="18" charset="0"/>
              </a:rPr>
              <a:t>构建人类命运共同体理念</a:t>
            </a:r>
            <a:r>
              <a:rPr lang="zh-CN" altLang="zh-CN" sz="2000" b="1" kern="100" dirty="0">
                <a:effectLst/>
                <a:latin typeface="等线" panose="02010600030101010101" pitchFamily="2" charset="-122"/>
                <a:ea typeface="楷体" panose="02010609060101010101" pitchFamily="49" charset="-122"/>
                <a:cs typeface="Times New Roman" panose="02020603050405020304" pitchFamily="18" charset="0"/>
              </a:rPr>
              <a:t>下提出</a:t>
            </a:r>
            <a:r>
              <a:rPr lang="en-US" altLang="zh-CN" sz="2000" b="1" kern="100" dirty="0">
                <a:effectLst/>
                <a:latin typeface="等线" panose="02010600030101010101" pitchFamily="2" charset="-122"/>
                <a:ea typeface="楷体" panose="02010609060101010101" pitchFamily="49" charset="-122"/>
                <a:cs typeface="Times New Roman" panose="02020603050405020304" pitchFamily="18" charset="0"/>
              </a:rPr>
              <a:t>“</a:t>
            </a:r>
            <a:r>
              <a:rPr lang="zh-CN" altLang="zh-CN" sz="2000" b="1" kern="100" dirty="0">
                <a:effectLst/>
                <a:latin typeface="等线" panose="02010600030101010101" pitchFamily="2" charset="-122"/>
                <a:ea typeface="楷体" panose="02010609060101010101" pitchFamily="49" charset="-122"/>
                <a:cs typeface="Times New Roman" panose="02020603050405020304" pitchFamily="18" charset="0"/>
              </a:rPr>
              <a:t>一带一路</a:t>
            </a:r>
            <a:r>
              <a:rPr lang="en-US" altLang="zh-CN" sz="2000" b="1" kern="100" dirty="0">
                <a:effectLst/>
                <a:latin typeface="等线" panose="02010600030101010101" pitchFamily="2" charset="-122"/>
                <a:ea typeface="楷体" panose="02010609060101010101" pitchFamily="49" charset="-122"/>
                <a:cs typeface="Times New Roman" panose="02020603050405020304" pitchFamily="18" charset="0"/>
              </a:rPr>
              <a:t>”</a:t>
            </a:r>
            <a:r>
              <a:rPr lang="zh-CN" altLang="zh-CN" sz="2000" b="1" kern="100" dirty="0">
                <a:effectLst/>
                <a:latin typeface="等线" panose="02010600030101010101" pitchFamily="2" charset="-122"/>
                <a:ea typeface="楷体" panose="02010609060101010101" pitchFamily="49" charset="-122"/>
                <a:cs typeface="Times New Roman" panose="02020603050405020304" pitchFamily="18" charset="0"/>
              </a:rPr>
              <a:t>倡议</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179705" algn="just">
              <a:lnSpc>
                <a:spcPts val="3200"/>
              </a:lnSpc>
            </a:pPr>
            <a:r>
              <a:rPr lang="en-US" altLang="zh-CN" sz="2000" b="1" kern="100" dirty="0">
                <a:effectLst/>
                <a:latin typeface="楷体" panose="02010609060101010101" pitchFamily="49" charset="-122"/>
                <a:ea typeface="等线" panose="02010600030101010101" pitchFamily="2" charset="-122"/>
                <a:cs typeface="Times New Roman" panose="02020603050405020304" pitchFamily="18" charset="0"/>
              </a:rPr>
              <a:t> [</a:t>
            </a:r>
            <a:r>
              <a:rPr lang="zh-CN" altLang="zh-CN" sz="2000" b="1" kern="100" dirty="0">
                <a:effectLst/>
                <a:latin typeface="等线" panose="02010600030101010101" pitchFamily="2" charset="-122"/>
                <a:ea typeface="宋体" panose="02010600030101010101" pitchFamily="2" charset="-122"/>
                <a:cs typeface="Times New Roman" panose="02020603050405020304" pitchFamily="18" charset="0"/>
              </a:rPr>
              <a:t>乙</a:t>
            </a:r>
            <a:r>
              <a:rPr lang="en-US" altLang="zh-CN" sz="2000" b="1" kern="100" dirty="0">
                <a:effectLst/>
                <a:latin typeface="楷体" panose="02010609060101010101" pitchFamily="49" charset="-122"/>
                <a:ea typeface="等线" panose="02010600030101010101" pitchFamily="2" charset="-122"/>
                <a:cs typeface="Times New Roman" panose="02020603050405020304" pitchFamily="18" charset="0"/>
              </a:rPr>
              <a:t>] </a:t>
            </a:r>
            <a:r>
              <a:rPr lang="zh-CN" altLang="zh-CN" sz="2000" b="1" kern="100" dirty="0">
                <a:effectLst/>
                <a:latin typeface="等线" panose="02010600030101010101" pitchFamily="2" charset="-122"/>
                <a:ea typeface="楷体" panose="02010609060101010101" pitchFamily="49" charset="-122"/>
                <a:cs typeface="Times New Roman" panose="02020603050405020304" pitchFamily="18" charset="0"/>
              </a:rPr>
              <a:t>推进实施</a:t>
            </a:r>
            <a:r>
              <a:rPr lang="zh-CN" altLang="zh-CN" sz="2000" b="1" kern="100" dirty="0">
                <a:effectLst/>
                <a:highlight>
                  <a:srgbClr val="FFFF00"/>
                </a:highlight>
                <a:latin typeface="等线" panose="02010600030101010101" pitchFamily="2" charset="-122"/>
                <a:ea typeface="楷体" panose="02010609060101010101" pitchFamily="49" charset="-122"/>
                <a:cs typeface="Times New Roman" panose="02020603050405020304" pitchFamily="18" charset="0"/>
              </a:rPr>
              <a:t>《中国制造</a:t>
            </a:r>
            <a:r>
              <a:rPr lang="en-US" altLang="zh-CN" sz="2000" b="1" kern="100" dirty="0">
                <a:effectLst/>
                <a:highlight>
                  <a:srgbClr val="FFFF00"/>
                </a:highlight>
                <a:latin typeface="等线" panose="02010600030101010101" pitchFamily="2" charset="-122"/>
                <a:ea typeface="楷体" panose="02010609060101010101" pitchFamily="49" charset="-122"/>
                <a:cs typeface="Times New Roman" panose="02020603050405020304" pitchFamily="18" charset="0"/>
              </a:rPr>
              <a:t>2025</a:t>
            </a:r>
            <a:r>
              <a:rPr lang="zh-CN" altLang="zh-CN" sz="2000" b="1" kern="100" dirty="0">
                <a:effectLst/>
                <a:highlight>
                  <a:srgbClr val="FFFF00"/>
                </a:highlight>
                <a:latin typeface="等线" panose="02010600030101010101" pitchFamily="2" charset="-122"/>
                <a:ea typeface="楷体" panose="02010609060101010101" pitchFamily="49" charset="-122"/>
                <a:cs typeface="Times New Roman" panose="02020603050405020304" pitchFamily="18" charset="0"/>
              </a:rPr>
              <a:t>》强国战略</a:t>
            </a:r>
            <a:r>
              <a:rPr lang="zh-CN" altLang="zh-CN" sz="2000" b="1" kern="100" dirty="0">
                <a:effectLst/>
                <a:latin typeface="等线" panose="02010600030101010101" pitchFamily="2" charset="-122"/>
                <a:ea typeface="楷体" panose="02010609060101010101" pitchFamily="49" charset="-122"/>
                <a:cs typeface="Times New Roman" panose="02020603050405020304" pitchFamily="18" charset="0"/>
              </a:rPr>
              <a:t>行动纲领</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179705" algn="just">
              <a:lnSpc>
                <a:spcPts val="3200"/>
              </a:lnSpc>
            </a:pPr>
            <a:r>
              <a:rPr lang="en-US" altLang="zh-CN" sz="2000" b="1" kern="100" dirty="0">
                <a:effectLst/>
                <a:latin typeface="楷体" panose="02010609060101010101" pitchFamily="49" charset="-122"/>
                <a:ea typeface="等线" panose="02010600030101010101" pitchFamily="2" charset="-122"/>
                <a:cs typeface="Times New Roman" panose="02020603050405020304" pitchFamily="18" charset="0"/>
              </a:rPr>
              <a:t> [</a:t>
            </a:r>
            <a:r>
              <a:rPr lang="zh-CN" altLang="zh-CN" sz="2000" b="1" kern="100" dirty="0">
                <a:effectLst/>
                <a:latin typeface="等线" panose="02010600030101010101" pitchFamily="2" charset="-122"/>
                <a:ea typeface="宋体" panose="02010600030101010101" pitchFamily="2" charset="-122"/>
                <a:cs typeface="Times New Roman" panose="02020603050405020304" pitchFamily="18" charset="0"/>
              </a:rPr>
              <a:t>丙</a:t>
            </a:r>
            <a:r>
              <a:rPr lang="en-US" altLang="zh-CN" sz="2000" b="1" kern="100" dirty="0">
                <a:effectLst/>
                <a:latin typeface="楷体" panose="02010609060101010101" pitchFamily="49" charset="-122"/>
                <a:ea typeface="等线" panose="02010600030101010101" pitchFamily="2" charset="-122"/>
                <a:cs typeface="Times New Roman" panose="02020603050405020304" pitchFamily="18" charset="0"/>
              </a:rPr>
              <a:t>] </a:t>
            </a:r>
            <a:r>
              <a:rPr lang="zh-CN" altLang="zh-CN" sz="2000" b="1" kern="100" dirty="0">
                <a:effectLst/>
                <a:latin typeface="等线" panose="02010600030101010101" pitchFamily="2" charset="-122"/>
                <a:ea typeface="楷体" panose="02010609060101010101" pitchFamily="49" charset="-122"/>
                <a:cs typeface="Times New Roman" panose="02020603050405020304" pitchFamily="18" charset="0"/>
              </a:rPr>
              <a:t>金砖国家扩容</a:t>
            </a:r>
            <a:r>
              <a:rPr lang="zh-CN" altLang="zh-CN" sz="2000" b="1" kern="100" dirty="0">
                <a:effectLst/>
                <a:highlight>
                  <a:srgbClr val="FFFF00"/>
                </a:highlight>
                <a:latin typeface="等线" panose="02010600030101010101" pitchFamily="2" charset="-122"/>
                <a:ea typeface="楷体" panose="02010609060101010101" pitchFamily="49" charset="-122"/>
                <a:cs typeface="Times New Roman" panose="02020603050405020304" pitchFamily="18" charset="0"/>
              </a:rPr>
              <a:t>与</a:t>
            </a:r>
            <a:r>
              <a:rPr lang="en-US" altLang="zh-CN" sz="2000" b="1" kern="100" dirty="0">
                <a:effectLst/>
                <a:highlight>
                  <a:srgbClr val="FFFF00"/>
                </a:highlight>
                <a:latin typeface="等线" panose="02010600030101010101" pitchFamily="2" charset="-122"/>
                <a:ea typeface="楷体" panose="02010609060101010101" pitchFamily="49" charset="-122"/>
                <a:cs typeface="Times New Roman" panose="02020603050405020304" pitchFamily="18" charset="0"/>
              </a:rPr>
              <a:t>“</a:t>
            </a:r>
            <a:r>
              <a:rPr lang="zh-CN" altLang="zh-CN" sz="2000" b="1" kern="100" dirty="0">
                <a:effectLst/>
                <a:highlight>
                  <a:srgbClr val="FFFF00"/>
                </a:highlight>
                <a:latin typeface="等线" panose="02010600030101010101" pitchFamily="2" charset="-122"/>
                <a:ea typeface="楷体" panose="02010609060101010101" pitchFamily="49" charset="-122"/>
                <a:cs typeface="Times New Roman" panose="02020603050405020304" pitchFamily="18" charset="0"/>
              </a:rPr>
              <a:t>全球南方</a:t>
            </a:r>
            <a:r>
              <a:rPr lang="en-US" altLang="zh-CN" sz="2000" b="1" kern="100" dirty="0">
                <a:effectLst/>
                <a:highlight>
                  <a:srgbClr val="FFFF00"/>
                </a:highlight>
                <a:latin typeface="等线" panose="02010600030101010101" pitchFamily="2" charset="-122"/>
                <a:ea typeface="楷体" panose="02010609060101010101" pitchFamily="49" charset="-122"/>
                <a:cs typeface="Times New Roman" panose="02020603050405020304" pitchFamily="18" charset="0"/>
              </a:rPr>
              <a:t>”</a:t>
            </a:r>
            <a:r>
              <a:rPr lang="zh-CN" altLang="zh-CN" sz="2000" b="1" kern="100" dirty="0">
                <a:effectLst/>
                <a:highlight>
                  <a:srgbClr val="FFFF00"/>
                </a:highlight>
                <a:latin typeface="等线" panose="02010600030101010101" pitchFamily="2" charset="-122"/>
                <a:ea typeface="楷体" panose="02010609060101010101" pitchFamily="49" charset="-122"/>
                <a:cs typeface="Times New Roman" panose="02020603050405020304" pitchFamily="18" charset="0"/>
              </a:rPr>
              <a:t>战略合作</a:t>
            </a:r>
            <a:endParaRPr lang="zh-CN" altLang="zh-CN" sz="2000" b="1"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endParaRPr>
          </a:p>
          <a:p>
            <a:pPr marL="179705" algn="just">
              <a:lnSpc>
                <a:spcPts val="3200"/>
              </a:lnSpc>
            </a:pP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a:t>
            </a:r>
            <a:r>
              <a:rPr lang="en-US" altLang="zh-CN" sz="2000" b="1" kern="100" dirty="0">
                <a:effectLst/>
                <a:highlight>
                  <a:srgbClr val="FFFF00"/>
                </a:highlight>
                <a:latin typeface="宋体" panose="02010600030101010101" pitchFamily="2" charset="-122"/>
                <a:ea typeface="等线" panose="02010600030101010101" pitchFamily="2" charset="-122"/>
                <a:cs typeface="Times New Roman" panose="02020603050405020304" pitchFamily="18" charset="0"/>
              </a:rPr>
              <a:t>. </a:t>
            </a:r>
            <a:r>
              <a:rPr lang="zh-CN" altLang="zh-CN" sz="2000" b="1" kern="100" dirty="0">
                <a:effectLst/>
                <a:highlight>
                  <a:srgbClr val="FFFF00"/>
                </a:highlight>
                <a:latin typeface="等线" panose="02010600030101010101" pitchFamily="2" charset="-122"/>
                <a:ea typeface="宋体" panose="02010600030101010101" pitchFamily="2" charset="-122"/>
                <a:cs typeface="宋体" panose="02010600030101010101" pitchFamily="2" charset="-122"/>
              </a:rPr>
              <a:t>①</a:t>
            </a:r>
            <a:r>
              <a:rPr lang="en-US" altLang="zh-CN" sz="2000" b="1" kern="100" dirty="0">
                <a:effectLst/>
                <a:highlight>
                  <a:srgbClr val="FFFF00"/>
                </a:highlight>
                <a:latin typeface="宋体" panose="02010600030101010101" pitchFamily="2" charset="-122"/>
                <a:ea typeface="等线" panose="02010600030101010101" pitchFamily="2" charset="-122"/>
                <a:cs typeface="Times New Roman" panose="02020603050405020304" pitchFamily="18" charset="0"/>
              </a:rPr>
              <a:t>-</a:t>
            </a:r>
            <a:r>
              <a:rPr lang="zh-CN" altLang="zh-CN" sz="2000" b="1" kern="100" dirty="0">
                <a:effectLst/>
                <a:highlight>
                  <a:srgbClr val="FFFF00"/>
                </a:highlight>
                <a:latin typeface="等线" panose="02010600030101010101" pitchFamily="2" charset="-122"/>
                <a:ea typeface="宋体" panose="02010600030101010101" pitchFamily="2" charset="-122"/>
                <a:cs typeface="Times New Roman" panose="02020603050405020304" pitchFamily="18" charset="0"/>
              </a:rPr>
              <a:t>甲</a:t>
            </a:r>
            <a:r>
              <a:rPr lang="en-US" altLang="zh-CN" sz="2000" b="1" kern="100" dirty="0">
                <a:effectLst/>
                <a:highlight>
                  <a:srgbClr val="FFFF00"/>
                </a:highlight>
                <a:latin typeface="等线" panose="02010600030101010101" pitchFamily="2" charset="-122"/>
                <a:ea typeface="宋体" panose="02010600030101010101" pitchFamily="2" charset="-122"/>
                <a:cs typeface="Times New Roman" panose="02020603050405020304" pitchFamily="18" charset="0"/>
              </a:rPr>
              <a:t> ②-</a:t>
            </a:r>
            <a:r>
              <a:rPr lang="zh-CN" altLang="zh-CN" sz="20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丙</a:t>
            </a:r>
            <a:r>
              <a:rPr lang="en-US" altLang="zh-CN" sz="2000" b="1" kern="100" dirty="0">
                <a:effectLst/>
                <a:highlight>
                  <a:srgbClr val="FFFF00"/>
                </a:highlight>
                <a:latin typeface="宋体" panose="02010600030101010101" pitchFamily="2" charset="-122"/>
                <a:ea typeface="等线" panose="02010600030101010101" pitchFamily="2" charset="-122"/>
                <a:cs typeface="Times New Roman" panose="02020603050405020304" pitchFamily="18" charset="0"/>
              </a:rPr>
              <a:t> ③-</a:t>
            </a:r>
            <a:r>
              <a:rPr lang="zh-CN" altLang="zh-CN" sz="20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乙</a:t>
            </a:r>
            <a:r>
              <a:rPr lang="zh-CN" altLang="zh-CN" sz="2000" b="1" kern="100" dirty="0">
                <a:effectLst/>
                <a:highlight>
                  <a:srgbClr val="FFFF00"/>
                </a:highlight>
                <a:latin typeface="等线" panose="02010600030101010101" pitchFamily="2" charset="-122"/>
                <a:ea typeface="Times New Roman" panose="02020603050405020304" pitchFamily="18" charset="0"/>
                <a:cs typeface="Times New Roman" panose="02020603050405020304" pitchFamily="18" charset="0"/>
              </a:rPr>
              <a:t> </a:t>
            </a:r>
            <a:r>
              <a:rPr lang="en-US" altLang="zh-CN" sz="2000" b="1" kern="100" dirty="0">
                <a:effectLst/>
                <a:latin typeface="等线" panose="02010600030101010101" pitchFamily="2" charset="-122"/>
                <a:ea typeface="Times New Roman" panose="02020603050405020304" pitchFamily="18" charset="0"/>
                <a:cs typeface="Times New Roman" panose="02020603050405020304" pitchFamily="18" charset="0"/>
              </a:rPr>
              <a:t>     B</a:t>
            </a:r>
            <a:r>
              <a:rPr lang="en-US" altLang="zh-CN" sz="2000" b="1" kern="100" dirty="0">
                <a:effectLst/>
                <a:latin typeface="宋体" panose="02010600030101010101" pitchFamily="2" charset="-122"/>
                <a:ea typeface="等线" panose="02010600030101010101" pitchFamily="2" charset="-122"/>
                <a:cs typeface="Times New Roman" panose="02020603050405020304" pitchFamily="18" charset="0"/>
              </a:rPr>
              <a:t>. ①-</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乙</a:t>
            </a:r>
            <a:r>
              <a:rPr lang="zh-CN" altLang="zh-CN" sz="2000" b="1" kern="100" dirty="0">
                <a:effectLst/>
                <a:latin typeface="等线" panose="02010600030101010101" pitchFamily="2" charset="-122"/>
                <a:ea typeface="宋体" panose="02010600030101010101" pitchFamily="2" charset="-122"/>
                <a:cs typeface="宋体" panose="02010600030101010101" pitchFamily="2" charset="-122"/>
              </a:rPr>
              <a:t> </a:t>
            </a:r>
            <a:r>
              <a:rPr lang="en-US" altLang="zh-CN" sz="2000" b="1" kern="100" dirty="0">
                <a:effectLst/>
                <a:latin typeface="宋体" panose="02010600030101010101" pitchFamily="2" charset="-122"/>
                <a:ea typeface="等线" panose="02010600030101010101" pitchFamily="2" charset="-122"/>
                <a:cs typeface="Times New Roman" panose="02020603050405020304" pitchFamily="18" charset="0"/>
              </a:rPr>
              <a:t>②-</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甲</a:t>
            </a:r>
            <a:r>
              <a:rPr lang="en-US" altLang="zh-CN" sz="2000" b="1" kern="100" dirty="0">
                <a:effectLst/>
                <a:latin typeface="宋体" panose="02010600030101010101" pitchFamily="2" charset="-122"/>
                <a:ea typeface="等线" panose="02010600030101010101" pitchFamily="2" charset="-122"/>
                <a:cs typeface="Times New Roman" panose="02020603050405020304" pitchFamily="18" charset="0"/>
              </a:rPr>
              <a:t> ③-</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丙</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C</a:t>
            </a:r>
            <a:r>
              <a:rPr lang="en-US" altLang="zh-CN" sz="2000" b="1" kern="100" dirty="0">
                <a:effectLst/>
                <a:latin typeface="宋体" panose="02010600030101010101" pitchFamily="2" charset="-122"/>
                <a:ea typeface="等线" panose="02010600030101010101" pitchFamily="2" charset="-122"/>
                <a:cs typeface="Times New Roman" panose="02020603050405020304" pitchFamily="18" charset="0"/>
              </a:rPr>
              <a:t>. ①-</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丙</a:t>
            </a:r>
            <a:r>
              <a:rPr lang="en-US" altLang="zh-CN" sz="2000" b="1" kern="100" dirty="0">
                <a:effectLst/>
                <a:latin typeface="宋体" panose="02010600030101010101" pitchFamily="2" charset="-122"/>
                <a:ea typeface="等线" panose="02010600030101010101" pitchFamily="2" charset="-122"/>
                <a:cs typeface="Times New Roman" panose="02020603050405020304" pitchFamily="18" charset="0"/>
              </a:rPr>
              <a:t> ②-</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乙</a:t>
            </a:r>
            <a:r>
              <a:rPr lang="en-US" altLang="zh-CN" sz="2000" b="1" kern="100" dirty="0">
                <a:effectLst/>
                <a:latin typeface="宋体" panose="02010600030101010101" pitchFamily="2" charset="-122"/>
                <a:ea typeface="等线" panose="02010600030101010101" pitchFamily="2" charset="-122"/>
                <a:cs typeface="Times New Roman" panose="02020603050405020304" pitchFamily="18" charset="0"/>
              </a:rPr>
              <a:t> ③-</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甲</a:t>
            </a:r>
            <a:r>
              <a:rPr lang="zh-CN" altLang="zh-CN" sz="2000" b="1" kern="100" dirty="0">
                <a:effectLst/>
                <a:latin typeface="等线" panose="02010600030101010101" pitchFamily="2" charset="-122"/>
                <a:ea typeface="Times New Roman" panose="02020603050405020304" pitchFamily="18" charset="0"/>
                <a:cs typeface="Times New Roman" panose="02020603050405020304" pitchFamily="18" charset="0"/>
              </a:rPr>
              <a:t> </a:t>
            </a:r>
            <a:r>
              <a:rPr lang="en-US" altLang="zh-CN" sz="2000" b="1" kern="100" dirty="0">
                <a:effectLst/>
                <a:latin typeface="等线" panose="02010600030101010101" pitchFamily="2" charset="-122"/>
                <a:ea typeface="Times New Roman" panose="02020603050405020304" pitchFamily="18" charset="0"/>
                <a:cs typeface="Times New Roman" panose="02020603050405020304" pitchFamily="18" charset="0"/>
              </a:rPr>
              <a:t>    D</a:t>
            </a:r>
            <a:r>
              <a:rPr lang="en-US" altLang="zh-CN" sz="2000" b="1" kern="100" dirty="0">
                <a:effectLst/>
                <a:latin typeface="宋体" panose="02010600030101010101" pitchFamily="2" charset="-122"/>
                <a:ea typeface="等线" panose="02010600030101010101" pitchFamily="2" charset="-122"/>
                <a:cs typeface="Times New Roman" panose="02020603050405020304" pitchFamily="18" charset="0"/>
              </a:rPr>
              <a:t>. ①-</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甲</a:t>
            </a:r>
            <a:r>
              <a:rPr lang="en-US" altLang="zh-CN" sz="2000" b="1" kern="100" dirty="0">
                <a:effectLst/>
                <a:latin typeface="宋体" panose="02010600030101010101" pitchFamily="2" charset="-122"/>
                <a:ea typeface="等线" panose="02010600030101010101" pitchFamily="2" charset="-122"/>
                <a:cs typeface="Times New Roman" panose="02020603050405020304" pitchFamily="18" charset="0"/>
              </a:rPr>
              <a:t> ②-</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乙</a:t>
            </a:r>
            <a:r>
              <a:rPr lang="zh-CN" altLang="zh-CN" sz="2000" b="1" kern="100" dirty="0">
                <a:effectLst/>
                <a:latin typeface="等线" panose="02010600030101010101" pitchFamily="2" charset="-122"/>
                <a:ea typeface="宋体" panose="02010600030101010101" pitchFamily="2" charset="-122"/>
                <a:cs typeface="Times New Roman" panose="02020603050405020304" pitchFamily="18" charset="0"/>
              </a:rPr>
              <a:t> </a:t>
            </a:r>
            <a:r>
              <a:rPr lang="zh-CN" altLang="zh-CN" sz="2000" b="1" kern="100" dirty="0">
                <a:effectLst/>
                <a:latin typeface="等线" panose="02010600030101010101" pitchFamily="2" charset="-122"/>
                <a:ea typeface="宋体" panose="02010600030101010101" pitchFamily="2" charset="-122"/>
                <a:cs typeface="宋体" panose="02010600030101010101" pitchFamily="2" charset="-122"/>
              </a:rPr>
              <a:t>③</a:t>
            </a:r>
            <a:r>
              <a:rPr lang="en-US" altLang="zh-CN" sz="2000" b="1" kern="100" dirty="0">
                <a:effectLst/>
                <a:latin typeface="宋体" panose="02010600030101010101" pitchFamily="2" charset="-122"/>
                <a:ea typeface="等线" panose="02010600030101010101" pitchFamily="2" charset="-122"/>
                <a:cs typeface="Times New Roman" panose="02020603050405020304" pitchFamily="18" charset="0"/>
              </a:rPr>
              <a:t>-</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丙</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8" name="文本框 7">
            <a:extLst>
              <a:ext uri="{FF2B5EF4-FFF2-40B4-BE49-F238E27FC236}">
                <a16:creationId xmlns:a16="http://schemas.microsoft.com/office/drawing/2014/main" id="{F875616F-C732-FB59-ECAF-8F61A7229573}"/>
              </a:ext>
            </a:extLst>
          </p:cNvPr>
          <p:cNvSpPr txBox="1"/>
          <p:nvPr/>
        </p:nvSpPr>
        <p:spPr>
          <a:xfrm>
            <a:off x="252626" y="3603231"/>
            <a:ext cx="11897995" cy="2292744"/>
          </a:xfrm>
          <a:prstGeom prst="rect">
            <a:avLst/>
          </a:prstGeom>
          <a:noFill/>
        </p:spPr>
        <p:txBody>
          <a:bodyPr wrap="square" rtlCol="0" anchor="t">
            <a:spAutoFit/>
          </a:bodyPr>
          <a:lstStyle/>
          <a:p>
            <a:pPr algn="just">
              <a:lnSpc>
                <a:spcPts val="3500"/>
              </a:lnSpc>
            </a:pPr>
            <a:r>
              <a:rPr lang="en-US" altLang="zh-CN" sz="2000" b="1" dirty="0">
                <a:latin typeface="宋体" panose="02010600030101010101" pitchFamily="2" charset="-122"/>
                <a:ea typeface="宋体" panose="02010600030101010101" pitchFamily="2" charset="-122"/>
                <a:cs typeface="宋体" panose="02010600030101010101" pitchFamily="2" charset="-122"/>
              </a:rPr>
              <a:t>4.</a:t>
            </a:r>
            <a:r>
              <a:rPr lang="zh-CN" altLang="zh-CN" sz="2000" b="1" kern="100" dirty="0">
                <a:effectLst/>
                <a:latin typeface="等线" panose="02010600030101010101" pitchFamily="2" charset="-122"/>
                <a:ea typeface="宋体" panose="02010600030101010101" pitchFamily="2" charset="-122"/>
                <a:cs typeface="Times New Roman" panose="02020603050405020304" pitchFamily="18" charset="0"/>
              </a:rPr>
              <a:t>根据三则材料，下列理解与推断，不正确的一项是（</a:t>
            </a:r>
            <a:r>
              <a:rPr lang="en-US" altLang="zh-CN" sz="2000" b="1" kern="100" dirty="0">
                <a:effectLst/>
                <a:latin typeface="等线" panose="02010600030101010101" pitchFamily="2" charset="-122"/>
                <a:ea typeface="宋体" panose="02010600030101010101" pitchFamily="2" charset="-122"/>
                <a:cs typeface="Times New Roman" panose="02020603050405020304" pitchFamily="18" charset="0"/>
              </a:rPr>
              <a:t>3</a:t>
            </a:r>
            <a:r>
              <a:rPr lang="zh-CN" altLang="zh-CN" sz="2000" b="1" kern="100" dirty="0">
                <a:effectLst/>
                <a:latin typeface="等线" panose="02010600030101010101" pitchFamily="2" charset="-122"/>
                <a:ea typeface="宋体" panose="02010600030101010101" pitchFamily="2" charset="-122"/>
                <a:cs typeface="Times New Roman" panose="02020603050405020304" pitchFamily="18" charset="0"/>
              </a:rPr>
              <a:t>分）</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179705" algn="just">
              <a:lnSpc>
                <a:spcPts val="3500"/>
              </a:lnSpc>
            </a:pP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A</a:t>
            </a:r>
            <a:r>
              <a:rPr lang="en-US" altLang="zh-CN" sz="2000" b="1" kern="100" dirty="0">
                <a:effectLst/>
                <a:latin typeface="宋体" panose="02010600030101010101" pitchFamily="2" charset="-122"/>
                <a:ea typeface="等线" panose="02010600030101010101" pitchFamily="2" charset="-122"/>
                <a:cs typeface="Times New Roman" panose="02020603050405020304" pitchFamily="18" charset="0"/>
              </a:rPr>
              <a:t>.</a:t>
            </a:r>
            <a:r>
              <a:rPr lang="zh-CN" altLang="zh-CN" sz="2000" b="1" kern="100" dirty="0">
                <a:effectLst/>
                <a:latin typeface="等线" panose="02010600030101010101" pitchFamily="2" charset="-122"/>
                <a:ea typeface="宋体" panose="02010600030101010101" pitchFamily="2" charset="-122"/>
                <a:cs typeface="Times New Roman" panose="02020603050405020304" pitchFamily="18" charset="0"/>
              </a:rPr>
              <a:t>“因势利导”体现出了“势”的策略性内涵。</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179705" algn="just">
              <a:lnSpc>
                <a:spcPts val="3500"/>
              </a:lnSpc>
            </a:pP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B</a:t>
            </a:r>
            <a:r>
              <a:rPr lang="en-US" altLang="zh-CN" sz="2000" b="1" kern="100" dirty="0">
                <a:effectLst/>
                <a:latin typeface="宋体" panose="02010600030101010101" pitchFamily="2" charset="-122"/>
                <a:ea typeface="等线" panose="02010600030101010101" pitchFamily="2" charset="-122"/>
                <a:cs typeface="Times New Roman" panose="02020603050405020304" pitchFamily="18" charset="0"/>
              </a:rPr>
              <a:t>.</a:t>
            </a:r>
            <a:r>
              <a:rPr lang="zh-CN" altLang="zh-CN" sz="2000" b="1" kern="100" dirty="0">
                <a:effectLst/>
                <a:highlight>
                  <a:srgbClr val="FFFF00"/>
                </a:highlight>
                <a:latin typeface="等线" panose="02010600030101010101" pitchFamily="2" charset="-122"/>
                <a:ea typeface="宋体" panose="02010600030101010101" pitchFamily="2" charset="-122"/>
                <a:cs typeface="Times New Roman" panose="02020603050405020304" pitchFamily="18" charset="0"/>
              </a:rPr>
              <a:t>“鼎足之势”</a:t>
            </a:r>
            <a:r>
              <a:rPr lang="zh-CN" altLang="zh-CN" sz="2000" b="1" kern="100" dirty="0">
                <a:effectLst/>
                <a:latin typeface="等线" panose="02010600030101010101" pitchFamily="2" charset="-122"/>
                <a:ea typeface="宋体" panose="02010600030101010101" pitchFamily="2" charset="-122"/>
                <a:cs typeface="Times New Roman" panose="02020603050405020304" pitchFamily="18" charset="0"/>
              </a:rPr>
              <a:t>形象地描述了</a:t>
            </a:r>
            <a:r>
              <a:rPr lang="zh-CN" altLang="zh-CN" sz="2000" b="1" kern="100" dirty="0">
                <a:effectLst/>
                <a:highlight>
                  <a:srgbClr val="FFFF00"/>
                </a:highlight>
                <a:latin typeface="等线" panose="02010600030101010101" pitchFamily="2" charset="-122"/>
                <a:ea typeface="宋体" panose="02010600030101010101" pitchFamily="2" charset="-122"/>
                <a:cs typeface="Times New Roman" panose="02020603050405020304" pitchFamily="18" charset="0"/>
              </a:rPr>
              <a:t>位差带来的势能</a:t>
            </a:r>
            <a:r>
              <a:rPr lang="zh-CN" altLang="zh-CN" sz="2000" b="1" kern="100" dirty="0">
                <a:effectLst/>
                <a:latin typeface="等线" panose="02010600030101010101" pitchFamily="2" charset="-122"/>
                <a:ea typeface="宋体" panose="02010600030101010101" pitchFamily="2" charset="-122"/>
                <a:cs typeface="Times New Roman" panose="02020603050405020304" pitchFamily="18" charset="0"/>
              </a:rPr>
              <a:t>。 </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179705" algn="just">
              <a:lnSpc>
                <a:spcPts val="3500"/>
              </a:lnSpc>
            </a:pP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C</a:t>
            </a:r>
            <a:r>
              <a:rPr lang="en-US" altLang="zh-CN" sz="2000" b="1" kern="100" dirty="0">
                <a:effectLst/>
                <a:latin typeface="宋体" panose="02010600030101010101" pitchFamily="2" charset="-122"/>
                <a:ea typeface="等线" panose="02010600030101010101" pitchFamily="2" charset="-122"/>
                <a:cs typeface="Times New Roman" panose="02020603050405020304" pitchFamily="18" charset="0"/>
              </a:rPr>
              <a:t>.</a:t>
            </a:r>
            <a:r>
              <a:rPr lang="zh-CN" altLang="zh-CN" sz="2000" b="1" kern="100" dirty="0">
                <a:effectLst/>
                <a:latin typeface="等线" panose="02010600030101010101" pitchFamily="2" charset="-122"/>
                <a:ea typeface="宋体" panose="02010600030101010101" pitchFamily="2" charset="-122"/>
                <a:cs typeface="Times New Roman" panose="02020603050405020304" pitchFamily="18" charset="0"/>
              </a:rPr>
              <a:t>“形离势合”可用来说明中国书法艺术的张力。</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179705" algn="just">
              <a:lnSpc>
                <a:spcPts val="3500"/>
              </a:lnSpc>
            </a:pP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D</a:t>
            </a:r>
            <a:r>
              <a:rPr lang="en-US" altLang="zh-CN" sz="2000" b="1" kern="100" dirty="0">
                <a:effectLst/>
                <a:latin typeface="宋体" panose="02010600030101010101" pitchFamily="2" charset="-122"/>
                <a:ea typeface="等线" panose="02010600030101010101" pitchFamily="2" charset="-122"/>
                <a:cs typeface="Times New Roman" panose="02020603050405020304" pitchFamily="18" charset="0"/>
              </a:rPr>
              <a:t>.</a:t>
            </a:r>
            <a:r>
              <a:rPr lang="zh-CN" altLang="zh-CN" sz="2000" b="1" kern="100" dirty="0">
                <a:effectLst/>
                <a:latin typeface="等线" panose="02010600030101010101" pitchFamily="2" charset="-122"/>
                <a:ea typeface="宋体" panose="02010600030101010101" pitchFamily="2" charset="-122"/>
                <a:cs typeface="Times New Roman" panose="02020603050405020304" pitchFamily="18" charset="0"/>
              </a:rPr>
              <a:t>“大势所趋”意味着要对发展趋势作科学判断</a:t>
            </a:r>
            <a:r>
              <a:rPr lang="en-US" altLang="zh-CN" sz="2000" b="1" dirty="0">
                <a:latin typeface="宋体" panose="02010600030101010101" pitchFamily="2" charset="-122"/>
                <a:ea typeface="宋体" panose="02010600030101010101" pitchFamily="2" charset="-122"/>
                <a:cs typeface="宋体" panose="0201060003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80" y="914400"/>
            <a:ext cx="9799320" cy="3771265"/>
          </a:xfrm>
        </p:spPr>
        <p:txBody>
          <a:bodyPr>
            <a:normAutofit/>
          </a:bodyPr>
          <a:lstStyle/>
          <a:p>
            <a:r>
              <a:rPr lang="en-US" altLang="zh-CN">
                <a:latin typeface="华文中宋" panose="02010600040101010101" charset="-122"/>
                <a:ea typeface="华文中宋" panose="02010600040101010101" charset="-122"/>
                <a:cs typeface="华文中宋" panose="02010600040101010101" charset="-122"/>
                <a:sym typeface="+mn-ea"/>
              </a:rPr>
              <a:t> </a:t>
            </a:r>
            <a:r>
              <a:rPr lang="zh-CN" altLang="zh-CN">
                <a:latin typeface="华文中宋" panose="02010600040101010101" charset="-122"/>
                <a:ea typeface="华文中宋" panose="02010600040101010101" charset="-122"/>
                <a:cs typeface="华文中宋" panose="02010600040101010101" charset="-122"/>
                <a:sym typeface="+mn-ea"/>
              </a:rPr>
              <a:t>文言评阅</a:t>
            </a:r>
            <a:br>
              <a:rPr lang="zh-CN" altLang="zh-CN">
                <a:latin typeface="华文中宋" panose="02010600040101010101" charset="-122"/>
                <a:ea typeface="华文中宋" panose="02010600040101010101" charset="-122"/>
                <a:cs typeface="华文中宋" panose="02010600040101010101" charset="-122"/>
                <a:sym typeface="+mn-ea"/>
              </a:rPr>
            </a:br>
            <a:br>
              <a:rPr lang="zh-CN" altLang="zh-CN">
                <a:latin typeface="华文中宋" panose="02010600040101010101" charset="-122"/>
                <a:ea typeface="华文中宋" panose="02010600040101010101" charset="-122"/>
                <a:cs typeface="华文中宋" panose="02010600040101010101" charset="-122"/>
                <a:sym typeface="+mn-ea"/>
              </a:rPr>
            </a:br>
            <a:r>
              <a:rPr lang="en-US" altLang="zh-CN">
                <a:latin typeface="华文中宋" panose="02010600040101010101" charset="-122"/>
                <a:ea typeface="华文中宋" panose="02010600040101010101" charset="-122"/>
                <a:cs typeface="华文中宋" panose="02010600040101010101" charset="-122"/>
              </a:rPr>
              <a:t>2025</a:t>
            </a:r>
            <a:r>
              <a:rPr lang="zh-CN" altLang="en-US">
                <a:latin typeface="华文中宋" panose="02010600040101010101" charset="-122"/>
                <a:ea typeface="华文中宋" panose="02010600040101010101" charset="-122"/>
                <a:cs typeface="华文中宋" panose="02010600040101010101" charset="-122"/>
              </a:rPr>
              <a:t>东城一模</a:t>
            </a:r>
            <a:endParaRPr lang="zh-CN" altLang="zh-CN">
              <a:latin typeface="华文中宋" panose="02010600040101010101" charset="-122"/>
              <a:ea typeface="华文中宋" panose="02010600040101010101" charset="-122"/>
              <a:cs typeface="华文中宋" panose="02010600040101010101" charset="-122"/>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4990" y="461010"/>
            <a:ext cx="11172190" cy="5788660"/>
          </a:xfrm>
        </p:spPr>
        <p:txBody>
          <a:bodyPr>
            <a:noAutofit/>
          </a:bodyPr>
          <a:lstStyle/>
          <a:p>
            <a:pPr marL="0" indent="0">
              <a:lnSpc>
                <a:spcPct val="120000"/>
              </a:lnSpc>
              <a:buNone/>
            </a:pPr>
            <a:r>
              <a:rPr lang="zh-CN" altLang="en-US" sz="32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文意梳理：</a:t>
            </a:r>
          </a:p>
          <a:p>
            <a:pPr marL="0" indent="399415">
              <a:lnSpc>
                <a:spcPct val="110000"/>
              </a:lnSpc>
              <a:buNone/>
            </a:pPr>
            <a:r>
              <a:rPr lang="zh-CN" altLang="en-US" sz="25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第一段：作者读《史记</a:t>
            </a:r>
            <a:r>
              <a:rPr lang="ja-JP" altLang="en-US" sz="25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5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商君列传》，赞赏商鞅改革法律、推行法令时勇敢果决，认为世俗之人难以参与谋划开端，只可共享成果，若众人议论天子政事会阻碍事情成功。</a:t>
            </a:r>
          </a:p>
          <a:p>
            <a:pPr marL="0" indent="399415">
              <a:lnSpc>
                <a:spcPct val="110000"/>
              </a:lnSpc>
              <a:buNone/>
            </a:pPr>
            <a:r>
              <a:rPr lang="zh-CN" altLang="en-US" sz="25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第二段：作者读夏商周三代法令典章，起初疑惑其变革时昭告天下的方式繁琐迂阔、缺乏决断，但后来明白这种方式能让天下人自愿听从，无勉强之感与分歧，此乃行王道之君的愿望，并以尧舜、商汤、周武王、盘庚为例，说明他们在变革时反复阐释理由、争取民心，尽显王者耐心与对百姓的尊重。</a:t>
            </a:r>
          </a:p>
          <a:p>
            <a:pPr marL="0" indent="399415">
              <a:lnSpc>
                <a:spcPct val="110000"/>
              </a:lnSpc>
              <a:buNone/>
            </a:pPr>
            <a:r>
              <a:rPr lang="zh-CN" altLang="en-US" sz="25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第三段：将商鞅与三代君王对比，商鞅推行变法不昭告天下、不顾众人异议却能成功。后世有人认为三代治理优柔懦弱不果断，作者指出这正是王道与霸道的区别，三代君王不忍欺民，变革时与民商议、反复宣讲安抚，百姓爱戴，凸显王道与霸道做法的差异。</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4990" y="461010"/>
            <a:ext cx="11022330" cy="5788660"/>
          </a:xfrm>
        </p:spPr>
        <p:txBody>
          <a:bodyPr>
            <a:noAutofit/>
          </a:bodyPr>
          <a:lstStyle/>
          <a:p>
            <a:pPr marL="0" indent="0" algn="ctr">
              <a:lnSpc>
                <a:spcPct val="150000"/>
              </a:lnSpc>
              <a:buNone/>
            </a:pPr>
            <a:r>
              <a:rPr lang="zh-CN" altLang="en-US" sz="3600" b="1">
                <a:solidFill>
                  <a:schemeClr val="tx1"/>
                </a:solidFill>
                <a:latin typeface="黑体" panose="02010609060101010101" charset="-122"/>
                <a:ea typeface="黑体" panose="02010609060101010101" charset="-122"/>
                <a:cs typeface="黑体" panose="02010609060101010101" charset="-122"/>
                <a:sym typeface="+mn-ea"/>
              </a:rPr>
              <a:t>中国传统政治中的重要概念：</a:t>
            </a:r>
            <a:r>
              <a:rPr lang="en-US" altLang="zh-CN" sz="3600" b="1">
                <a:solidFill>
                  <a:schemeClr val="tx1"/>
                </a:solidFill>
                <a:latin typeface="黑体" panose="02010609060101010101" charset="-122"/>
                <a:ea typeface="黑体" panose="02010609060101010101" charset="-122"/>
                <a:cs typeface="黑体" panose="02010609060101010101" charset="-122"/>
              </a:rPr>
              <a:t>“</a:t>
            </a:r>
            <a:r>
              <a:rPr lang="zh-CN" altLang="en-US" sz="3600" b="1">
                <a:solidFill>
                  <a:schemeClr val="tx1"/>
                </a:solidFill>
                <a:latin typeface="黑体" panose="02010609060101010101" charset="-122"/>
                <a:ea typeface="黑体" panose="02010609060101010101" charset="-122"/>
                <a:cs typeface="黑体" panose="02010609060101010101" charset="-122"/>
              </a:rPr>
              <a:t>王道</a:t>
            </a:r>
            <a:r>
              <a:rPr lang="en-US" altLang="zh-CN" sz="3600" b="1">
                <a:solidFill>
                  <a:schemeClr val="tx1"/>
                </a:solidFill>
                <a:latin typeface="黑体" panose="02010609060101010101" charset="-122"/>
                <a:ea typeface="黑体" panose="02010609060101010101" charset="-122"/>
                <a:cs typeface="黑体" panose="02010609060101010101" charset="-122"/>
              </a:rPr>
              <a:t>”“</a:t>
            </a:r>
            <a:r>
              <a:rPr lang="zh-CN" altLang="en-US" sz="3600" b="1">
                <a:solidFill>
                  <a:schemeClr val="tx1"/>
                </a:solidFill>
                <a:latin typeface="黑体" panose="02010609060101010101" charset="-122"/>
                <a:ea typeface="黑体" panose="02010609060101010101" charset="-122"/>
                <a:cs typeface="黑体" panose="02010609060101010101" charset="-122"/>
              </a:rPr>
              <a:t>霸道</a:t>
            </a:r>
            <a:r>
              <a:rPr lang="en-US" altLang="zh-CN" sz="3600" b="1">
                <a:solidFill>
                  <a:schemeClr val="tx1"/>
                </a:solidFill>
                <a:latin typeface="黑体" panose="02010609060101010101" charset="-122"/>
                <a:ea typeface="黑体" panose="02010609060101010101" charset="-122"/>
                <a:cs typeface="黑体" panose="02010609060101010101" charset="-122"/>
              </a:rPr>
              <a:t>”</a:t>
            </a:r>
            <a:endParaRPr lang="zh-CN" altLang="en-US" sz="32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nSpc>
                <a:spcPct val="120000"/>
              </a:lnSpc>
              <a:buNone/>
            </a:pPr>
            <a:endParaRPr lang="en-US" altLang="zh-CN" sz="3200" b="1">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0" indent="506095">
              <a:lnSpc>
                <a:spcPct val="120000"/>
              </a:lnSpc>
              <a:buNone/>
            </a:pPr>
            <a:r>
              <a:rPr lang="en-US" altLang="zh-CN" sz="36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36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在中国古代政治哲学中，王道，意即君主以所谓仁义治天下的政策；霸道，意即凭借武力、刑法、权术、威势等进行统治的政策。</a:t>
            </a:r>
            <a:r>
              <a:rPr lang="en-US" altLang="zh-CN" sz="36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36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506095">
              <a:lnSpc>
                <a:spcPct val="120000"/>
              </a:lnSpc>
              <a:buNone/>
            </a:pPr>
            <a:r>
              <a:rPr lang="en-US" altLang="zh-CN" sz="36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36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朱通华《试论王道、霸道与正道》</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4990" y="461010"/>
            <a:ext cx="11022330" cy="5788660"/>
          </a:xfrm>
        </p:spPr>
        <p:txBody>
          <a:bodyPr>
            <a:noAutofit/>
          </a:bodyPr>
          <a:lstStyle/>
          <a:p>
            <a:pPr marL="0" indent="0">
              <a:lnSpc>
                <a:spcPct val="120000"/>
              </a:lnSpc>
              <a:buNone/>
            </a:pPr>
            <a:r>
              <a:rPr lang="en-US" altLang="zh-CN" sz="2900" b="1">
                <a:latin typeface="宋体" panose="02010600030101010101" pitchFamily="2" charset="-122"/>
                <a:ea typeface="宋体" panose="02010600030101010101" pitchFamily="2" charset="-122"/>
                <a:cs typeface="宋体" panose="02010600030101010101" pitchFamily="2" charset="-122"/>
              </a:rPr>
              <a:t>10.</a:t>
            </a:r>
            <a:r>
              <a:rPr lang="zh-CN" altLang="en-US" sz="2900" b="1">
                <a:latin typeface="宋体" panose="02010600030101010101" pitchFamily="2" charset="-122"/>
                <a:ea typeface="宋体" panose="02010600030101010101" pitchFamily="2" charset="-122"/>
                <a:cs typeface="宋体" panose="02010600030101010101" pitchFamily="2" charset="-122"/>
              </a:rPr>
              <a:t>请结合文章内容，用自己的话简述作者对商鞅做法的</a:t>
            </a:r>
            <a:r>
              <a:rPr lang="zh-CN" altLang="en-US" sz="2900" b="1">
                <a:solidFill>
                  <a:srgbClr val="FF0000"/>
                </a:solidFill>
                <a:latin typeface="宋体" panose="02010600030101010101" pitchFamily="2" charset="-122"/>
                <a:ea typeface="宋体" panose="02010600030101010101" pitchFamily="2" charset="-122"/>
                <a:cs typeface="宋体" panose="02010600030101010101" pitchFamily="2" charset="-122"/>
              </a:rPr>
              <a:t>认识过程</a:t>
            </a:r>
            <a:r>
              <a:rPr lang="zh-CN" altLang="en-US" sz="2900" b="1">
                <a:latin typeface="宋体" panose="02010600030101010101" pitchFamily="2" charset="-122"/>
                <a:ea typeface="宋体" panose="02010600030101010101" pitchFamily="2" charset="-122"/>
                <a:cs typeface="宋体" panose="02010600030101010101" pitchFamily="2" charset="-122"/>
              </a:rPr>
              <a:t>。（</a:t>
            </a:r>
            <a:r>
              <a:rPr lang="en-US" altLang="zh-CN" sz="2900" b="1">
                <a:latin typeface="宋体" panose="02010600030101010101" pitchFamily="2" charset="-122"/>
                <a:ea typeface="宋体" panose="02010600030101010101" pitchFamily="2" charset="-122"/>
                <a:cs typeface="宋体" panose="02010600030101010101" pitchFamily="2" charset="-122"/>
              </a:rPr>
              <a:t>6</a:t>
            </a:r>
            <a:r>
              <a:rPr lang="zh-CN" altLang="en-US" sz="2900" b="1">
                <a:latin typeface="宋体" panose="02010600030101010101" pitchFamily="2" charset="-122"/>
                <a:ea typeface="宋体" panose="02010600030101010101" pitchFamily="2" charset="-122"/>
                <a:cs typeface="宋体" panose="02010600030101010101" pitchFamily="2" charset="-122"/>
              </a:rPr>
              <a:t>分）</a:t>
            </a:r>
          </a:p>
          <a:p>
            <a:pPr marL="0" indent="0">
              <a:lnSpc>
                <a:spcPct val="120000"/>
              </a:lnSpc>
              <a:buNone/>
            </a:pPr>
            <a:r>
              <a:rPr lang="zh-CN" altLang="en-US" sz="2900" b="1">
                <a:solidFill>
                  <a:schemeClr val="accent1"/>
                </a:solidFill>
                <a:latin typeface="宋体" panose="02010600030101010101" pitchFamily="2" charset="-122"/>
                <a:ea typeface="宋体" panose="02010600030101010101" pitchFamily="2" charset="-122"/>
                <a:cs typeface="宋体" panose="02010600030101010101" pitchFamily="2" charset="-122"/>
              </a:rPr>
              <a:t>【评分细则】</a:t>
            </a:r>
          </a:p>
          <a:p>
            <a:pPr marL="0" indent="381000">
              <a:lnSpc>
                <a:spcPct val="120000"/>
              </a:lnSpc>
              <a:buNone/>
            </a:pPr>
            <a:r>
              <a:rPr lang="en-US" altLang="en-US" sz="2800" b="1">
                <a:solidFill>
                  <a:schemeClr val="accent1"/>
                </a:solidFill>
                <a:latin typeface="宋体" panose="02010600030101010101" pitchFamily="2" charset="-122"/>
                <a:ea typeface="宋体" panose="02010600030101010101" pitchFamily="2" charset="-122"/>
                <a:cs typeface="宋体" panose="02010600030101010101" pitchFamily="2" charset="-122"/>
              </a:rPr>
              <a:t>①</a:t>
            </a:r>
            <a:r>
              <a:rPr lang="zh-CN" altLang="en-US" sz="2800" b="1">
                <a:solidFill>
                  <a:schemeClr val="accent1"/>
                </a:solidFill>
                <a:latin typeface="宋体" panose="02010600030101010101" pitchFamily="2" charset="-122"/>
                <a:ea typeface="宋体" panose="02010600030101010101" pitchFamily="2" charset="-122"/>
                <a:cs typeface="宋体" panose="02010600030101010101" pitchFamily="2" charset="-122"/>
              </a:rPr>
              <a:t>读《史记</a:t>
            </a:r>
            <a:r>
              <a:rPr lang="en-US" altLang="zh-CN" sz="2800" b="1">
                <a:solidFill>
                  <a:schemeClr val="accent1"/>
                </a:solidFill>
                <a:latin typeface="宋体" panose="02010600030101010101" pitchFamily="2" charset="-122"/>
                <a:ea typeface="宋体" panose="02010600030101010101" pitchFamily="2" charset="-122"/>
                <a:cs typeface="宋体" panose="02010600030101010101" pitchFamily="2" charset="-122"/>
              </a:rPr>
              <a:t>·</a:t>
            </a:r>
            <a:r>
              <a:rPr lang="zh-CN" altLang="en-US" sz="2800" b="1">
                <a:solidFill>
                  <a:schemeClr val="accent1"/>
                </a:solidFill>
                <a:latin typeface="宋体" panose="02010600030101010101" pitchFamily="2" charset="-122"/>
                <a:ea typeface="宋体" panose="02010600030101010101" pitchFamily="2" charset="-122"/>
                <a:cs typeface="宋体" panose="02010600030101010101" pitchFamily="2" charset="-122"/>
              </a:rPr>
              <a:t>商君列传》，</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赞赏商鞅勇敢果断</a:t>
            </a:r>
            <a:r>
              <a:rPr lang="zh-CN" altLang="en-US" sz="2800" b="1">
                <a:solidFill>
                  <a:schemeClr val="accent1"/>
                </a:solidFill>
                <a:latin typeface="宋体" panose="02010600030101010101" pitchFamily="2" charset="-122"/>
                <a:ea typeface="宋体" panose="02010600030101010101" pitchFamily="2" charset="-122"/>
                <a:cs typeface="宋体" panose="02010600030101010101" pitchFamily="2" charset="-122"/>
              </a:rPr>
              <a:t>，（</a:t>
            </a:r>
            <a:r>
              <a:rPr lang="en-US" altLang="zh-CN" sz="2800" b="1">
                <a:solidFill>
                  <a:schemeClr val="accent1"/>
                </a:solidFill>
                <a:latin typeface="宋体" panose="02010600030101010101" pitchFamily="2" charset="-122"/>
                <a:ea typeface="宋体" panose="02010600030101010101" pitchFamily="2" charset="-122"/>
                <a:cs typeface="宋体" panose="02010600030101010101" pitchFamily="2" charset="-122"/>
              </a:rPr>
              <a:t>1</a:t>
            </a:r>
            <a:r>
              <a:rPr lang="zh-CN" altLang="en-US" sz="2800" b="1">
                <a:solidFill>
                  <a:schemeClr val="accent1"/>
                </a:solidFill>
                <a:latin typeface="宋体" panose="02010600030101010101" pitchFamily="2" charset="-122"/>
                <a:ea typeface="宋体" panose="02010600030101010101" pitchFamily="2" charset="-122"/>
                <a:cs typeface="宋体" panose="02010600030101010101" pitchFamily="2" charset="-122"/>
              </a:rPr>
              <a:t>分）认为</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君主推行法令不必考虑大家的意见</a:t>
            </a:r>
            <a:r>
              <a:rPr lang="zh-CN" altLang="en-US" sz="2800" b="1">
                <a:solidFill>
                  <a:schemeClr val="accent1"/>
                </a:solidFill>
                <a:latin typeface="宋体" panose="02010600030101010101" pitchFamily="2" charset="-122"/>
                <a:ea typeface="宋体" panose="02010600030101010101" pitchFamily="2" charset="-122"/>
                <a:cs typeface="宋体" panose="02010600030101010101" pitchFamily="2" charset="-122"/>
              </a:rPr>
              <a:t>，只和他们享受成果就可以（</a:t>
            </a:r>
            <a:r>
              <a:rPr lang="en-US" altLang="zh-CN" sz="2800" b="1">
                <a:solidFill>
                  <a:schemeClr val="accent1"/>
                </a:solidFill>
                <a:latin typeface="宋体" panose="02010600030101010101" pitchFamily="2" charset="-122"/>
                <a:ea typeface="宋体" panose="02010600030101010101" pitchFamily="2" charset="-122"/>
                <a:cs typeface="宋体" panose="02010600030101010101" pitchFamily="2" charset="-122"/>
              </a:rPr>
              <a:t>1</a:t>
            </a:r>
            <a:r>
              <a:rPr lang="zh-CN" altLang="en-US" sz="2800" b="1">
                <a:solidFill>
                  <a:schemeClr val="accent1"/>
                </a:solidFill>
                <a:latin typeface="宋体" panose="02010600030101010101" pitchFamily="2" charset="-122"/>
                <a:ea typeface="宋体" panose="02010600030101010101" pitchFamily="2" charset="-122"/>
                <a:cs typeface="宋体" panose="02010600030101010101" pitchFamily="2" charset="-122"/>
              </a:rPr>
              <a:t>分）。</a:t>
            </a:r>
          </a:p>
          <a:p>
            <a:pPr marL="0" indent="381000">
              <a:lnSpc>
                <a:spcPct val="120000"/>
              </a:lnSpc>
              <a:buNone/>
            </a:pPr>
            <a:r>
              <a:rPr lang="en-US" altLang="en-US" sz="2800" b="1">
                <a:solidFill>
                  <a:schemeClr val="accent1"/>
                </a:solidFill>
                <a:latin typeface="宋体" panose="02010600030101010101" pitchFamily="2" charset="-122"/>
                <a:ea typeface="宋体" panose="02010600030101010101" pitchFamily="2" charset="-122"/>
                <a:cs typeface="宋体" panose="02010600030101010101" pitchFamily="2" charset="-122"/>
              </a:rPr>
              <a:t>②</a:t>
            </a:r>
            <a:r>
              <a:rPr lang="zh-CN" altLang="en-US" sz="2800" b="1">
                <a:solidFill>
                  <a:schemeClr val="accent1"/>
                </a:solidFill>
                <a:latin typeface="宋体" panose="02010600030101010101" pitchFamily="2" charset="-122"/>
                <a:ea typeface="宋体" panose="02010600030101010101" pitchFamily="2" charset="-122"/>
                <a:cs typeface="宋体" panose="02010600030101010101" pitchFamily="2" charset="-122"/>
              </a:rPr>
              <a:t>读三代之书，发现</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古代圣王</a:t>
            </a:r>
            <a:r>
              <a:rPr lang="zh-CN" altLang="en-US" sz="2800" b="1">
                <a:solidFill>
                  <a:schemeClr val="accent1"/>
                </a:solidFill>
                <a:latin typeface="宋体" panose="02010600030101010101" pitchFamily="2" charset="-122"/>
                <a:ea typeface="宋体" panose="02010600030101010101" pitchFamily="2" charset="-122"/>
                <a:cs typeface="宋体" panose="02010600030101010101" pitchFamily="2" charset="-122"/>
              </a:rPr>
              <a:t>如尧舜、汤武在治理国家时，</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注重通过反复说明使百姓理解和支持国家政策</a:t>
            </a:r>
            <a:r>
              <a:rPr lang="zh-CN" altLang="en-US" sz="2800" b="1">
                <a:solidFill>
                  <a:schemeClr val="accent1"/>
                </a:solidFill>
                <a:latin typeface="宋体" panose="02010600030101010101" pitchFamily="2" charset="-122"/>
                <a:ea typeface="宋体" panose="02010600030101010101" pitchFamily="2" charset="-122"/>
                <a:cs typeface="宋体" panose="02010600030101010101" pitchFamily="2" charset="-122"/>
              </a:rPr>
              <a:t>，（</a:t>
            </a:r>
            <a:r>
              <a:rPr lang="en-US" altLang="zh-CN" sz="2800" b="1">
                <a:solidFill>
                  <a:schemeClr val="accent1"/>
                </a:solidFill>
                <a:latin typeface="宋体" panose="02010600030101010101" pitchFamily="2" charset="-122"/>
                <a:ea typeface="宋体" panose="02010600030101010101" pitchFamily="2" charset="-122"/>
                <a:cs typeface="宋体" panose="02010600030101010101" pitchFamily="2" charset="-122"/>
              </a:rPr>
              <a:t>1</a:t>
            </a:r>
            <a:r>
              <a:rPr lang="zh-CN" altLang="en-US" sz="2800" b="1">
                <a:solidFill>
                  <a:schemeClr val="accent1"/>
                </a:solidFill>
                <a:latin typeface="宋体" panose="02010600030101010101" pitchFamily="2" charset="-122"/>
                <a:ea typeface="宋体" panose="02010600030101010101" pitchFamily="2" charset="-122"/>
                <a:cs typeface="宋体" panose="02010600030101010101" pitchFamily="2" charset="-122"/>
              </a:rPr>
              <a:t>分）这种治理方式体现了</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王者之心</a:t>
            </a:r>
            <a:r>
              <a:rPr lang="zh-CN" altLang="en-US" sz="2800" b="1">
                <a:solidFill>
                  <a:schemeClr val="accent1"/>
                </a:solidFill>
                <a:latin typeface="宋体" panose="02010600030101010101" pitchFamily="2" charset="-122"/>
                <a:ea typeface="宋体" panose="02010600030101010101" pitchFamily="2" charset="-122"/>
                <a:cs typeface="宋体" panose="02010600030101010101" pitchFamily="2" charset="-122"/>
              </a:rPr>
              <a:t>（</a:t>
            </a:r>
            <a:r>
              <a:rPr lang="en-US" altLang="zh-CN" sz="2800" b="1">
                <a:solidFill>
                  <a:schemeClr val="accent1"/>
                </a:solidFill>
                <a:latin typeface="宋体" panose="02010600030101010101" pitchFamily="2" charset="-122"/>
                <a:ea typeface="宋体" panose="02010600030101010101" pitchFamily="2" charset="-122"/>
                <a:cs typeface="宋体" panose="02010600030101010101" pitchFamily="2" charset="-122"/>
              </a:rPr>
              <a:t>1</a:t>
            </a:r>
            <a:r>
              <a:rPr lang="zh-CN" altLang="en-US" sz="2800" b="1">
                <a:solidFill>
                  <a:schemeClr val="accent1"/>
                </a:solidFill>
                <a:latin typeface="宋体" panose="02010600030101010101" pitchFamily="2" charset="-122"/>
                <a:ea typeface="宋体" panose="02010600030101010101" pitchFamily="2" charset="-122"/>
                <a:cs typeface="宋体" panose="02010600030101010101" pitchFamily="2" charset="-122"/>
              </a:rPr>
              <a:t>分）。</a:t>
            </a:r>
          </a:p>
          <a:p>
            <a:pPr marL="0" indent="381000">
              <a:lnSpc>
                <a:spcPct val="120000"/>
              </a:lnSpc>
              <a:buNone/>
            </a:pPr>
            <a:r>
              <a:rPr lang="en-US" altLang="en-US" sz="2800" b="1">
                <a:solidFill>
                  <a:schemeClr val="accent1"/>
                </a:solidFill>
                <a:latin typeface="宋体" panose="02010600030101010101" pitchFamily="2" charset="-122"/>
                <a:ea typeface="宋体" panose="02010600030101010101" pitchFamily="2" charset="-122"/>
                <a:cs typeface="宋体" panose="02010600030101010101" pitchFamily="2" charset="-122"/>
              </a:rPr>
              <a:t>③</a:t>
            </a:r>
            <a:r>
              <a:rPr lang="zh-CN" altLang="en-US" sz="2800" b="1">
                <a:solidFill>
                  <a:schemeClr val="accent1"/>
                </a:solidFill>
                <a:latin typeface="宋体" panose="02010600030101010101" pitchFamily="2" charset="-122"/>
                <a:ea typeface="宋体" panose="02010600030101010101" pitchFamily="2" charset="-122"/>
                <a:cs typeface="宋体" panose="02010600030101010101" pitchFamily="2" charset="-122"/>
              </a:rPr>
              <a:t>通过对比，认识到</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商鞅的做法属于霸道</a:t>
            </a:r>
            <a:r>
              <a:rPr lang="zh-CN" altLang="en-US" sz="2800" b="1">
                <a:solidFill>
                  <a:schemeClr val="accent1"/>
                </a:solidFill>
                <a:latin typeface="宋体" panose="02010600030101010101" pitchFamily="2" charset="-122"/>
                <a:ea typeface="宋体" panose="02010600030101010101" pitchFamily="2" charset="-122"/>
                <a:cs typeface="宋体" panose="02010600030101010101" pitchFamily="2" charset="-122"/>
              </a:rPr>
              <a:t>，（</a:t>
            </a:r>
            <a:r>
              <a:rPr lang="en-US" altLang="zh-CN" sz="2800" b="1">
                <a:solidFill>
                  <a:schemeClr val="accent1"/>
                </a:solidFill>
                <a:latin typeface="宋体" panose="02010600030101010101" pitchFamily="2" charset="-122"/>
                <a:ea typeface="宋体" panose="02010600030101010101" pitchFamily="2" charset="-122"/>
                <a:cs typeface="宋体" panose="02010600030101010101" pitchFamily="2" charset="-122"/>
              </a:rPr>
              <a:t>1</a:t>
            </a:r>
            <a:r>
              <a:rPr lang="zh-CN" altLang="en-US" sz="2800" b="1">
                <a:solidFill>
                  <a:schemeClr val="accent1"/>
                </a:solidFill>
                <a:latin typeface="宋体" panose="02010600030101010101" pitchFamily="2" charset="-122"/>
                <a:ea typeface="宋体" panose="02010600030101010101" pitchFamily="2" charset="-122"/>
                <a:cs typeface="宋体" panose="02010600030101010101" pitchFamily="2" charset="-122"/>
              </a:rPr>
              <a:t>分）</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三代之治属于王道</a:t>
            </a:r>
            <a:r>
              <a:rPr lang="zh-CN" altLang="en-US" sz="2800" b="1">
                <a:solidFill>
                  <a:schemeClr val="accent1"/>
                </a:solidFill>
                <a:latin typeface="宋体" panose="02010600030101010101" pitchFamily="2" charset="-122"/>
                <a:ea typeface="宋体" panose="02010600030101010101" pitchFamily="2" charset="-122"/>
                <a:cs typeface="宋体" panose="02010600030101010101" pitchFamily="2" charset="-122"/>
              </a:rPr>
              <a:t>（</a:t>
            </a:r>
            <a:r>
              <a:rPr lang="en-US" altLang="zh-CN" sz="2800" b="1">
                <a:solidFill>
                  <a:schemeClr val="accent1"/>
                </a:solidFill>
                <a:latin typeface="宋体" panose="02010600030101010101" pitchFamily="2" charset="-122"/>
                <a:ea typeface="宋体" panose="02010600030101010101" pitchFamily="2" charset="-122"/>
                <a:cs typeface="宋体" panose="02010600030101010101" pitchFamily="2" charset="-122"/>
              </a:rPr>
              <a:t>1</a:t>
            </a:r>
            <a:r>
              <a:rPr lang="zh-CN" altLang="en-US" sz="2800" b="1">
                <a:solidFill>
                  <a:schemeClr val="accent1"/>
                </a:solidFill>
                <a:latin typeface="宋体" panose="02010600030101010101" pitchFamily="2" charset="-122"/>
                <a:ea typeface="宋体" panose="02010600030101010101" pitchFamily="2" charset="-122"/>
                <a:cs typeface="宋体" panose="02010600030101010101" pitchFamily="2" charset="-122"/>
              </a:rPr>
              <a:t>分）。</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4990" y="461010"/>
            <a:ext cx="11040745" cy="5788660"/>
          </a:xfrm>
        </p:spPr>
        <p:txBody>
          <a:bodyPr>
            <a:noAutofit/>
          </a:bodyPr>
          <a:lstStyle/>
          <a:p>
            <a:pPr marL="0" indent="0">
              <a:lnSpc>
                <a:spcPct val="150000"/>
              </a:lnSpc>
              <a:buNone/>
            </a:pPr>
            <a:r>
              <a:rPr lang="zh-CN" altLang="en-US" sz="3200" b="1">
                <a:solidFill>
                  <a:schemeClr val="tx1"/>
                </a:solidFill>
                <a:latin typeface="宋体" panose="02010600030101010101" pitchFamily="2" charset="-122"/>
                <a:ea typeface="宋体" panose="02010600030101010101" pitchFamily="2" charset="-122"/>
                <a:cs typeface="宋体" panose="02010600030101010101" pitchFamily="2" charset="-122"/>
              </a:rPr>
              <a:t>学生答题的主要问题：</a:t>
            </a:r>
          </a:p>
          <a:p>
            <a:pPr marL="0" indent="0">
              <a:lnSpc>
                <a:spcPct val="150000"/>
              </a:lnSpc>
              <a:buNone/>
            </a:pPr>
            <a:r>
              <a:rPr lang="en-US" altLang="zh-CN" sz="3000" b="1">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altLang="en-US" sz="3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未读懂文本。</a:t>
            </a:r>
          </a:p>
          <a:p>
            <a:pPr marL="0" indent="0">
              <a:lnSpc>
                <a:spcPct val="150000"/>
              </a:lnSpc>
              <a:buNone/>
            </a:pPr>
            <a:r>
              <a:rPr lang="en-US" altLang="zh-CN" sz="3000" b="1">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en-US" altLang="zh-CN" sz="3000" b="1">
                <a:solidFill>
                  <a:srgbClr val="FF0000"/>
                </a:solidFill>
                <a:latin typeface="宋体" panose="02010600030101010101" pitchFamily="2" charset="-122"/>
                <a:ea typeface="宋体" panose="02010600030101010101" pitchFamily="2" charset="-122"/>
                <a:cs typeface="宋体" panose="02010600030101010101" pitchFamily="2" charset="-122"/>
              </a:rPr>
              <a:t> </a:t>
            </a:r>
            <a:r>
              <a:rPr lang="zh-CN" altLang="en-US" sz="3000" b="1">
                <a:solidFill>
                  <a:srgbClr val="FF0000"/>
                </a:solidFill>
                <a:latin typeface="宋体" panose="02010600030101010101" pitchFamily="2" charset="-122"/>
                <a:ea typeface="宋体" panose="02010600030101010101" pitchFamily="2" charset="-122"/>
                <a:cs typeface="宋体" panose="02010600030101010101" pitchFamily="2" charset="-122"/>
              </a:rPr>
              <a:t>如，认为本文是在批判商鞅，提倡应爱民、实施仁政；又如，按照第</a:t>
            </a:r>
            <a:r>
              <a:rPr lang="en-US" altLang="zh-CN" sz="3000" b="1">
                <a:solidFill>
                  <a:srgbClr val="FF0000"/>
                </a:solidFill>
                <a:latin typeface="宋体" panose="02010600030101010101" pitchFamily="2" charset="-122"/>
                <a:ea typeface="宋体" panose="02010600030101010101" pitchFamily="2" charset="-122"/>
                <a:cs typeface="宋体" panose="02010600030101010101" pitchFamily="2" charset="-122"/>
              </a:rPr>
              <a:t>9</a:t>
            </a:r>
            <a:r>
              <a:rPr lang="zh-CN" altLang="en-US" sz="3000" b="1">
                <a:solidFill>
                  <a:srgbClr val="FF0000"/>
                </a:solidFill>
                <a:latin typeface="宋体" panose="02010600030101010101" pitchFamily="2" charset="-122"/>
                <a:ea typeface="宋体" panose="02010600030101010101" pitchFamily="2" charset="-122"/>
                <a:cs typeface="宋体" panose="02010600030101010101" pitchFamily="2" charset="-122"/>
              </a:rPr>
              <a:t>题的错误选项</a:t>
            </a:r>
            <a:r>
              <a:rPr lang="en-US" altLang="zh-CN" sz="3000" b="1">
                <a:solidFill>
                  <a:srgbClr val="FF0000"/>
                </a:solidFill>
                <a:latin typeface="宋体" panose="02010600030101010101" pitchFamily="2" charset="-122"/>
                <a:ea typeface="宋体" panose="02010600030101010101" pitchFamily="2" charset="-122"/>
                <a:cs typeface="宋体" panose="02010600030101010101" pitchFamily="2" charset="-122"/>
              </a:rPr>
              <a:t>C</a:t>
            </a:r>
            <a:r>
              <a:rPr lang="zh-CN" altLang="en-US" sz="3000" b="1">
                <a:solidFill>
                  <a:srgbClr val="FF0000"/>
                </a:solidFill>
                <a:latin typeface="宋体" panose="02010600030101010101" pitchFamily="2" charset="-122"/>
                <a:ea typeface="宋体" panose="02010600030101010101" pitchFamily="2" charset="-122"/>
                <a:cs typeface="宋体" panose="02010600030101010101" pitchFamily="2" charset="-122"/>
              </a:rPr>
              <a:t>项的内容</a:t>
            </a:r>
            <a:r>
              <a:rPr lang="en-US" altLang="zh-CN" sz="30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3000" b="1">
                <a:solidFill>
                  <a:srgbClr val="FF0000"/>
                </a:solidFill>
                <a:latin typeface="宋体" panose="02010600030101010101" pitchFamily="2" charset="-122"/>
                <a:ea typeface="宋体" panose="02010600030101010101" pitchFamily="2" charset="-122"/>
                <a:cs typeface="宋体" panose="02010600030101010101" pitchFamily="2" charset="-122"/>
              </a:rPr>
              <a:t>盘庚用警告的方式逼迫百姓接受迁都，这与商鞅的做法如出一辙</a:t>
            </a:r>
            <a:r>
              <a:rPr lang="en-US" altLang="zh-CN" sz="30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3000" b="1">
                <a:solidFill>
                  <a:srgbClr val="FF0000"/>
                </a:solidFill>
                <a:latin typeface="宋体" panose="02010600030101010101" pitchFamily="2" charset="-122"/>
                <a:ea typeface="宋体" panose="02010600030101010101" pitchFamily="2" charset="-122"/>
                <a:cs typeface="宋体" panose="02010600030101010101" pitchFamily="2" charset="-122"/>
              </a:rPr>
              <a:t>作答</a:t>
            </a:r>
            <a:r>
              <a:rPr lang="zh-CN" altLang="en-US" sz="3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3000" b="1">
                <a:solidFill>
                  <a:srgbClr val="FF0000"/>
                </a:solidFill>
                <a:latin typeface="宋体" panose="02010600030101010101" pitchFamily="2" charset="-122"/>
                <a:ea typeface="宋体" panose="02010600030101010101" pitchFamily="2" charset="-122"/>
                <a:cs typeface="宋体" panose="02010600030101010101" pitchFamily="2" charset="-122"/>
              </a:rPr>
              <a:t>……</a:t>
            </a:r>
          </a:p>
          <a:p>
            <a:pPr marL="0" indent="0">
              <a:lnSpc>
                <a:spcPct val="150000"/>
              </a:lnSpc>
              <a:buNone/>
            </a:pPr>
            <a:r>
              <a:rPr lang="en-US" altLang="zh-CN" sz="3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3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不理解</a:t>
            </a:r>
            <a:r>
              <a:rPr lang="en-US" altLang="zh-CN" sz="3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3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王道</a:t>
            </a:r>
            <a:r>
              <a:rPr lang="en-US" altLang="zh-CN" sz="3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3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霸道</a:t>
            </a:r>
            <a:r>
              <a:rPr lang="en-US" altLang="zh-CN" sz="3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3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这些中国传统政治中的重要概念。</a:t>
            </a:r>
            <a:endParaRPr lang="zh-CN" altLang="en-US" sz="30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algn="l">
              <a:lnSpc>
                <a:spcPct val="150000"/>
              </a:lnSpc>
              <a:buClrTx/>
              <a:buSzTx/>
              <a:buNone/>
            </a:pPr>
            <a:r>
              <a:rPr lang="en-US" altLang="zh-CN" sz="3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3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如，</a:t>
            </a:r>
            <a:r>
              <a:rPr lang="en-US" altLang="zh-CN" sz="3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“商鞅这样的王霸行为”“成就霸业”……</a:t>
            </a:r>
            <a:endParaRPr lang="en-US" altLang="zh-CN" sz="3000" b="1">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a:t>文本内容梳理</a:t>
            </a:r>
          </a:p>
        </p:txBody>
      </p:sp>
      <p:sp>
        <p:nvSpPr>
          <p:cNvPr id="3" name="标题 1"/>
          <p:cNvSpPr>
            <a:spLocks noGrp="1"/>
          </p:cNvSpPr>
          <p:nvPr/>
        </p:nvSpPr>
        <p:spPr>
          <a:xfrm>
            <a:off x="132715" y="1118870"/>
            <a:ext cx="11939905" cy="6356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黑体" panose="02010609060101010101" pitchFamily="49" charset="-122"/>
                <a:ea typeface="黑体" panose="02010609060101010101" pitchFamily="49" charset="-122"/>
                <a:cs typeface="+mj-cs"/>
              </a:defRPr>
            </a:lvl1pPr>
          </a:lstStyle>
          <a:p>
            <a:r>
              <a:rPr lang="zh-CN" altLang="en-US" sz="3200" spc="300" dirty="0"/>
              <a:t>材料一 </a:t>
            </a:r>
          </a:p>
        </p:txBody>
      </p:sp>
      <p:sp>
        <p:nvSpPr>
          <p:cNvPr id="8" name="内容占位符 2"/>
          <p:cNvSpPr txBox="1"/>
          <p:nvPr/>
        </p:nvSpPr>
        <p:spPr>
          <a:xfrm>
            <a:off x="119380" y="2083790"/>
            <a:ext cx="11953240" cy="811530"/>
          </a:xfrm>
          <a:prstGeom prst="rect">
            <a:avLst/>
          </a:prstGeom>
          <a:ln>
            <a:solidFill>
              <a:schemeClr val="accent1"/>
            </a:solidFill>
          </a:ln>
        </p:spPr>
        <p:txBody>
          <a:bodyPr vert="horz" lIns="91440" tIns="45720" rIns="91440" bIns="45720" rtlCol="0">
            <a:noAutofit/>
          </a:bodyPr>
          <a:lstStyle>
            <a:lvl1pPr marL="342900" indent="-342900" algn="ctr" defTabSz="914400" rtl="0" eaLnBrk="1" latinLnBrk="0" hangingPunct="1">
              <a:spcBef>
                <a:spcPct val="20000"/>
              </a:spcBef>
              <a:buFont typeface="Wingdings" panose="05000000000000000000" pitchFamily="2" charset="2"/>
              <a:buChar char="Ø"/>
              <a:defRPr sz="2400" kern="1200">
                <a:solidFill>
                  <a:schemeClr val="tx1"/>
                </a:solidFill>
                <a:latin typeface="黑体" panose="02010609060101010101" pitchFamily="49" charset="-122"/>
                <a:ea typeface="黑体" panose="02010609060101010101" pitchFamily="49"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en-US" altLang="zh-CN" dirty="0"/>
              <a:t>1</a:t>
            </a:r>
            <a:r>
              <a:rPr lang="zh-CN" altLang="en-US" dirty="0"/>
              <a:t>、</a:t>
            </a:r>
            <a:r>
              <a:rPr lang="en-US" altLang="zh-CN" dirty="0"/>
              <a:t>2.</a:t>
            </a:r>
            <a:r>
              <a:rPr lang="zh-CN" altLang="zh-CN" dirty="0"/>
              <a:t>中国人有重视势的传统</a:t>
            </a:r>
            <a:r>
              <a:rPr lang="zh-CN" altLang="en-US" dirty="0"/>
              <a:t>。</a:t>
            </a:r>
            <a:r>
              <a:rPr lang="zh-CN" altLang="zh-CN" dirty="0"/>
              <a:t>“势”</a:t>
            </a:r>
            <a:r>
              <a:rPr lang="zh-CN" altLang="en-US" dirty="0"/>
              <a:t>的本意</a:t>
            </a:r>
            <a:r>
              <a:rPr lang="zh-CN" altLang="zh-CN" dirty="0"/>
              <a:t>源于圆球处于土墩斜面即将滚落时带来的倾向感及加速作用，其中蕴含着巨大的力量</a:t>
            </a:r>
            <a:r>
              <a:rPr lang="zh-CN" altLang="en-US" dirty="0"/>
              <a:t>（内在张力、外在影响力）</a:t>
            </a:r>
            <a:r>
              <a:rPr lang="zh-CN" altLang="zh-CN" dirty="0"/>
              <a:t>。</a:t>
            </a:r>
            <a:endParaRPr lang="zh-CN" altLang="en-US" dirty="0"/>
          </a:p>
        </p:txBody>
      </p:sp>
      <p:sp>
        <p:nvSpPr>
          <p:cNvPr id="9" name="内容占位符 2"/>
          <p:cNvSpPr txBox="1"/>
          <p:nvPr/>
        </p:nvSpPr>
        <p:spPr>
          <a:xfrm>
            <a:off x="126047" y="3411855"/>
            <a:ext cx="11953240" cy="773430"/>
          </a:xfrm>
          <a:prstGeom prst="rect">
            <a:avLst/>
          </a:prstGeom>
          <a:ln>
            <a:solidFill>
              <a:schemeClr val="accent1"/>
            </a:solidFill>
          </a:ln>
        </p:spPr>
        <p:txBody>
          <a:bodyPr vert="horz" lIns="91440" tIns="45720" rIns="91440" bIns="45720" rtlCol="0">
            <a:noAutofit/>
          </a:bodyPr>
          <a:lstStyle>
            <a:lvl1pPr marL="342900" indent="-342900" algn="ctr" defTabSz="914400" rtl="0" eaLnBrk="1" latinLnBrk="0" hangingPunct="1">
              <a:spcBef>
                <a:spcPct val="20000"/>
              </a:spcBef>
              <a:buFont typeface="Wingdings" panose="05000000000000000000" pitchFamily="2" charset="2"/>
              <a:buChar char="Ø"/>
              <a:defRPr sz="2400" kern="1200">
                <a:solidFill>
                  <a:schemeClr val="tx1"/>
                </a:solidFill>
                <a:latin typeface="黑体" panose="02010609060101010101" pitchFamily="49" charset="-122"/>
                <a:ea typeface="黑体" panose="02010609060101010101" pitchFamily="49"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lnSpc>
                <a:spcPts val="2600"/>
              </a:lnSpc>
              <a:buNone/>
            </a:pPr>
            <a:r>
              <a:rPr lang="en-US" altLang="zh-CN" dirty="0"/>
              <a:t>3.</a:t>
            </a:r>
            <a:r>
              <a:rPr lang="zh-CN" altLang="zh-CN" dirty="0"/>
              <a:t>“势”在</a:t>
            </a:r>
            <a:r>
              <a:rPr lang="zh-CN" altLang="en-US" dirty="0"/>
              <a:t>历</a:t>
            </a:r>
            <a:r>
              <a:rPr lang="zh-CN" altLang="zh-CN" dirty="0"/>
              <a:t>史上各领域的发展：最早兵家势论的核心为态势，</a:t>
            </a:r>
            <a:r>
              <a:rPr lang="zh-CN" altLang="en-US" dirty="0"/>
              <a:t>后来</a:t>
            </a:r>
            <a:r>
              <a:rPr lang="zh-CN" altLang="zh-CN" dirty="0"/>
              <a:t>政治领域把势看作统治者的优势或特权，</a:t>
            </a:r>
            <a:r>
              <a:rPr lang="zh-CN" altLang="en-US" dirty="0"/>
              <a:t>汉末六朝始</a:t>
            </a:r>
            <a:r>
              <a:rPr lang="zh-CN" altLang="zh-CN" dirty="0"/>
              <a:t>文艺领域有书法笔势、绘画气势、文章文势的论述</a:t>
            </a:r>
            <a:r>
              <a:rPr lang="zh-CN" altLang="en-US" dirty="0"/>
              <a:t>。</a:t>
            </a:r>
          </a:p>
        </p:txBody>
      </p:sp>
      <p:sp>
        <p:nvSpPr>
          <p:cNvPr id="7" name="内容占位符 2"/>
          <p:cNvSpPr txBox="1"/>
          <p:nvPr/>
        </p:nvSpPr>
        <p:spPr>
          <a:xfrm>
            <a:off x="126047" y="4765675"/>
            <a:ext cx="11953240" cy="973455"/>
          </a:xfrm>
          <a:prstGeom prst="rect">
            <a:avLst/>
          </a:prstGeom>
          <a:ln>
            <a:solidFill>
              <a:schemeClr val="accent1"/>
            </a:solidFill>
          </a:ln>
        </p:spPr>
        <p:txBody>
          <a:bodyPr vert="horz" lIns="91440" tIns="45720" rIns="91440" bIns="45720" rtlCol="0">
            <a:noAutofit/>
          </a:bodyPr>
          <a:lstStyle>
            <a:lvl1pPr marL="342900" indent="-342900" algn="ctr" defTabSz="914400" rtl="0" eaLnBrk="1" latinLnBrk="0" hangingPunct="1">
              <a:spcBef>
                <a:spcPct val="20000"/>
              </a:spcBef>
              <a:buFont typeface="Wingdings" panose="05000000000000000000" pitchFamily="2" charset="2"/>
              <a:buChar char="Ø"/>
              <a:defRPr sz="2400" kern="1200">
                <a:solidFill>
                  <a:schemeClr val="tx1"/>
                </a:solidFill>
                <a:latin typeface="黑体" panose="02010609060101010101" pitchFamily="49" charset="-122"/>
                <a:ea typeface="黑体" panose="02010609060101010101" pitchFamily="49"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lnSpc>
                <a:spcPts val="3500"/>
              </a:lnSpc>
              <a:buNone/>
            </a:pPr>
            <a:r>
              <a:rPr lang="en-US" altLang="zh-CN" dirty="0"/>
              <a:t>4.</a:t>
            </a:r>
            <a:r>
              <a:rPr lang="zh-CN" altLang="zh-CN" dirty="0"/>
              <a:t>在发展中，</a:t>
            </a:r>
            <a:r>
              <a:rPr lang="zh-CN" altLang="en-US" dirty="0"/>
              <a:t>“</a:t>
            </a:r>
            <a:r>
              <a:rPr lang="zh-CN" altLang="zh-CN" dirty="0"/>
              <a:t>势</a:t>
            </a:r>
            <a:r>
              <a:rPr lang="zh-CN" altLang="en-US" dirty="0"/>
              <a:t>”</a:t>
            </a:r>
            <a:r>
              <a:rPr lang="zh-CN" altLang="zh-CN" dirty="0"/>
              <a:t>融合</a:t>
            </a:r>
            <a:r>
              <a:rPr lang="zh-CN" altLang="en-US" dirty="0"/>
              <a:t>为</a:t>
            </a:r>
            <a:r>
              <a:rPr lang="zh-CN" altLang="zh-CN" dirty="0"/>
              <a:t>四个基本内涵：相对</a:t>
            </a:r>
            <a:r>
              <a:rPr lang="zh-CN" altLang="zh-CN" dirty="0">
                <a:highlight>
                  <a:srgbClr val="FFFF00"/>
                </a:highlight>
              </a:rPr>
              <a:t>位</a:t>
            </a:r>
            <a:r>
              <a:rPr lang="zh-CN" altLang="en-US" dirty="0">
                <a:highlight>
                  <a:srgbClr val="FFFF00"/>
                </a:highlight>
              </a:rPr>
              <a:t>差</a:t>
            </a:r>
            <a:r>
              <a:rPr lang="zh-CN" altLang="en-US" dirty="0"/>
              <a:t>是产生势的先决条件</a:t>
            </a:r>
            <a:r>
              <a:rPr lang="zh-CN" altLang="zh-CN" dirty="0"/>
              <a:t>，由位差带来的</a:t>
            </a:r>
            <a:r>
              <a:rPr lang="zh-CN" altLang="zh-CN" dirty="0">
                <a:highlight>
                  <a:srgbClr val="FFFF00"/>
                </a:highlight>
              </a:rPr>
              <a:t>力量</a:t>
            </a:r>
            <a:r>
              <a:rPr lang="zh-CN" altLang="zh-CN" dirty="0"/>
              <a:t>，表示运动方向和发展状态的</a:t>
            </a:r>
            <a:r>
              <a:rPr lang="zh-CN" altLang="zh-CN" dirty="0">
                <a:highlight>
                  <a:srgbClr val="FFFF00"/>
                </a:highlight>
              </a:rPr>
              <a:t>趋向</a:t>
            </a:r>
            <a:r>
              <a:rPr lang="zh-CN" altLang="zh-CN" dirty="0"/>
              <a:t>，</a:t>
            </a:r>
            <a:r>
              <a:rPr lang="zh-CN" altLang="en-US" dirty="0"/>
              <a:t>对势进行</a:t>
            </a:r>
            <a:r>
              <a:rPr lang="zh-CN" altLang="zh-CN" dirty="0"/>
              <a:t>谋划、利用的</a:t>
            </a:r>
            <a:r>
              <a:rPr lang="zh-CN" altLang="zh-CN" dirty="0">
                <a:highlight>
                  <a:srgbClr val="FFFF00"/>
                </a:highlight>
              </a:rPr>
              <a:t>策略</a:t>
            </a:r>
            <a:r>
              <a:rPr lang="zh-CN" alt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7"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nvSpPr>
        <p:spPr>
          <a:xfrm>
            <a:off x="588010" y="249555"/>
            <a:ext cx="11000740" cy="800735"/>
          </a:xfrm>
          <a:prstGeom prst="rect">
            <a:avLst/>
          </a:prstGeom>
        </p:spPr>
        <p:txBody>
          <a:bodyPr vert="horz" lIns="90000" tIns="46800" rIns="90000" bIns="4680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3600" b="1">
                <a:solidFill>
                  <a:schemeClr val="tx1"/>
                </a:solidFill>
                <a:latin typeface="宋体" panose="02010600030101010101" pitchFamily="2" charset="-122"/>
                <a:ea typeface="宋体" panose="02010600030101010101" pitchFamily="2" charset="-122"/>
                <a:cs typeface="宋体" panose="02010600030101010101" pitchFamily="2" charset="-122"/>
              </a:rPr>
              <a:t>必修下册第一单元</a:t>
            </a:r>
            <a:r>
              <a:rPr lang="en-US" altLang="zh-CN" sz="3600" b="1">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3600" b="1">
                <a:solidFill>
                  <a:schemeClr val="tx1"/>
                </a:solidFill>
                <a:latin typeface="宋体" panose="02010600030101010101" pitchFamily="2" charset="-122"/>
                <a:ea typeface="宋体" panose="02010600030101010101" pitchFamily="2" charset="-122"/>
                <a:cs typeface="宋体" panose="02010600030101010101" pitchFamily="2" charset="-122"/>
              </a:rPr>
              <a:t>《齐桓晋文之事》</a:t>
            </a:r>
            <a:r>
              <a:rPr lang="en-US" altLang="zh-CN" sz="36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3600" b="1">
                <a:solidFill>
                  <a:schemeClr val="tx1"/>
                </a:solidFill>
                <a:latin typeface="宋体" panose="02010600030101010101" pitchFamily="2" charset="-122"/>
                <a:ea typeface="宋体" panose="02010600030101010101" pitchFamily="2" charset="-122"/>
                <a:cs typeface="宋体" panose="02010600030101010101" pitchFamily="2" charset="-122"/>
              </a:rPr>
              <a:t>保民而王</a:t>
            </a:r>
            <a:r>
              <a:rPr lang="en-US" altLang="zh-CN" sz="3600" b="1">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2800" b="1">
              <a:solidFill>
                <a:srgbClr val="FF0000"/>
              </a:solidFill>
              <a:latin typeface="楷体" panose="02010609060101010101" charset="-122"/>
              <a:ea typeface="楷体" panose="02010609060101010101" charset="-122"/>
              <a:cs typeface="宋体" panose="02010600030101010101" pitchFamily="2" charset="-122"/>
            </a:endParaRPr>
          </a:p>
        </p:txBody>
      </p:sp>
      <p:pic>
        <p:nvPicPr>
          <p:cNvPr id="6" name="图片 5"/>
          <p:cNvPicPr>
            <a:picLocks noChangeAspect="1"/>
          </p:cNvPicPr>
          <p:nvPr/>
        </p:nvPicPr>
        <p:blipFill>
          <a:blip r:embed="rId2"/>
          <a:stretch>
            <a:fillRect/>
          </a:stretch>
        </p:blipFill>
        <p:spPr>
          <a:xfrm>
            <a:off x="2179955" y="1477010"/>
            <a:ext cx="8011795" cy="5116830"/>
          </a:xfrm>
          <a:prstGeom prst="rect">
            <a:avLst/>
          </a:prstGeom>
          <a:ln>
            <a:solidFill>
              <a:schemeClr val="accent2">
                <a:lumMod val="75000"/>
              </a:schemeClr>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03250" y="539115"/>
            <a:ext cx="10974070" cy="5710555"/>
          </a:xfrm>
        </p:spPr>
        <p:txBody>
          <a:bodyPr>
            <a:noAutofit/>
          </a:bodyPr>
          <a:lstStyle/>
          <a:p>
            <a:pPr marL="0" indent="0">
              <a:lnSpc>
                <a:spcPct val="140000"/>
              </a:lnSpc>
              <a:buNone/>
            </a:pPr>
            <a:r>
              <a:rPr lang="zh-CN" altLang="en-US" sz="3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3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5</a:t>
            </a:r>
            <a:r>
              <a:rPr lang="zh-CN" altLang="en-US" sz="3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分】</a:t>
            </a:r>
            <a:r>
              <a:rPr lang="en-US" altLang="en-US" sz="3000" b="1" dirty="0">
                <a:solidFill>
                  <a:schemeClr val="tx1"/>
                </a:solidFill>
                <a:latin typeface="宋体" panose="02010600030101010101" pitchFamily="2" charset="-122"/>
                <a:ea typeface="宋体" panose="02010600030101010101" pitchFamily="2" charset="-122"/>
                <a:cs typeface="宋体" panose="02010600030101010101" pitchFamily="2" charset="-122"/>
              </a:rPr>
              <a:t>①</a:t>
            </a:r>
            <a:r>
              <a:rPr lang="zh-CN" altLang="en-US" sz="3000" b="1" dirty="0">
                <a:solidFill>
                  <a:schemeClr val="tx1"/>
                </a:solidFill>
                <a:latin typeface="宋体" panose="02010600030101010101" pitchFamily="2" charset="-122"/>
                <a:ea typeface="宋体" panose="02010600030101010101" pitchFamily="2" charset="-122"/>
                <a:cs typeface="宋体" panose="02010600030101010101" pitchFamily="2" charset="-122"/>
              </a:rPr>
              <a:t>起初作者认为商鞅不让天下人议论法令是</a:t>
            </a:r>
            <a:r>
              <a:rPr lang="zh-CN" altLang="en-US" sz="3000" b="1" u="sng" dirty="0">
                <a:solidFill>
                  <a:schemeClr val="tx1"/>
                </a:solidFill>
                <a:latin typeface="宋体" panose="02010600030101010101" pitchFamily="2" charset="-122"/>
                <a:ea typeface="宋体" panose="02010600030101010101" pitchFamily="2" charset="-122"/>
                <a:cs typeface="宋体" panose="02010600030101010101" pitchFamily="2" charset="-122"/>
              </a:rPr>
              <a:t>勇敢决然、敢于决断</a:t>
            </a:r>
            <a:r>
              <a:rPr lang="zh-CN" altLang="en-US" sz="3000" b="1" dirty="0">
                <a:solidFill>
                  <a:schemeClr val="tx1"/>
                </a:solidFill>
                <a:latin typeface="宋体" panose="02010600030101010101" pitchFamily="2" charset="-122"/>
                <a:ea typeface="宋体" panose="02010600030101010101" pitchFamily="2" charset="-122"/>
                <a:cs typeface="宋体" panose="02010600030101010101" pitchFamily="2" charset="-122"/>
              </a:rPr>
              <a:t>的精神，如果让天下人议论，固守所学那么法令会遭受阻碍而不能成功。</a:t>
            </a:r>
            <a:r>
              <a:rPr lang="en-US" altLang="en-US" sz="3000" b="1" dirty="0">
                <a:solidFill>
                  <a:schemeClr val="tx1"/>
                </a:solidFill>
                <a:latin typeface="宋体" panose="02010600030101010101" pitchFamily="2" charset="-122"/>
                <a:ea typeface="宋体" panose="02010600030101010101" pitchFamily="2" charset="-122"/>
                <a:cs typeface="宋体" panose="02010600030101010101" pitchFamily="2" charset="-122"/>
              </a:rPr>
              <a:t>②</a:t>
            </a:r>
            <a:r>
              <a:rPr lang="zh-CN" altLang="en-US" sz="3000" b="1" dirty="0">
                <a:solidFill>
                  <a:schemeClr val="tx1"/>
                </a:solidFill>
                <a:latin typeface="宋体" panose="02010600030101010101" pitchFamily="2" charset="-122"/>
                <a:ea typeface="宋体" panose="02010600030101010101" pitchFamily="2" charset="-122"/>
                <a:cs typeface="宋体" panose="02010600030101010101" pitchFamily="2" charset="-122"/>
              </a:rPr>
              <a:t>当读了三代史传，看到三代君王</a:t>
            </a:r>
            <a:r>
              <a:rPr lang="zh-CN" altLang="en-US" sz="3000" b="1" u="sng" dirty="0">
                <a:solidFill>
                  <a:schemeClr val="tx1"/>
                </a:solidFill>
                <a:latin typeface="宋体" panose="02010600030101010101" pitchFamily="2" charset="-122"/>
                <a:ea typeface="宋体" panose="02010600030101010101" pitchFamily="2" charset="-122"/>
                <a:cs typeface="宋体" panose="02010600030101010101" pitchFamily="2" charset="-122"/>
              </a:rPr>
              <a:t>在变革时告诉百姓这样做的原因并反复申明，使天下人信服、服从</a:t>
            </a:r>
            <a:r>
              <a:rPr lang="zh-CN" altLang="en-US" sz="3000" b="1" dirty="0">
                <a:solidFill>
                  <a:schemeClr val="tx1"/>
                </a:solidFill>
                <a:latin typeface="宋体" panose="02010600030101010101" pitchFamily="2" charset="-122"/>
                <a:ea typeface="宋体" panose="02010600030101010101" pitchFamily="2" charset="-122"/>
                <a:cs typeface="宋体" panose="02010600030101010101" pitchFamily="2" charset="-122"/>
              </a:rPr>
              <a:t>后，作者开始时质疑这种做法，认为缓慢且君王决断不足，后明白</a:t>
            </a:r>
            <a:r>
              <a:rPr lang="zh-CN" altLang="en-US" sz="3000" b="1" u="sng" dirty="0">
                <a:solidFill>
                  <a:schemeClr val="tx1"/>
                </a:solidFill>
                <a:latin typeface="宋体" panose="02010600030101010101" pitchFamily="2" charset="-122"/>
                <a:ea typeface="宋体" panose="02010600030101010101" pitchFamily="2" charset="-122"/>
                <a:cs typeface="宋体" panose="02010600030101010101" pitchFamily="2" charset="-122"/>
              </a:rPr>
              <a:t>这是王道的做法</a:t>
            </a:r>
            <a:r>
              <a:rPr lang="zh-CN" altLang="en-US" sz="3000" b="1"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en-US" sz="3000" b="1" dirty="0">
                <a:solidFill>
                  <a:schemeClr val="tx1"/>
                </a:solidFill>
                <a:latin typeface="宋体" panose="02010600030101010101" pitchFamily="2" charset="-122"/>
                <a:ea typeface="宋体" panose="02010600030101010101" pitchFamily="2" charset="-122"/>
                <a:cs typeface="宋体" panose="02010600030101010101" pitchFamily="2" charset="-122"/>
              </a:rPr>
              <a:t>③</a:t>
            </a:r>
            <a:r>
              <a:rPr lang="zh-CN" altLang="en-US" sz="3000" b="1" u="sng" dirty="0">
                <a:solidFill>
                  <a:schemeClr val="tx1"/>
                </a:solidFill>
                <a:latin typeface="宋体" panose="02010600030101010101" pitchFamily="2" charset="-122"/>
                <a:ea typeface="宋体" panose="02010600030101010101" pitchFamily="2" charset="-122"/>
                <a:cs typeface="宋体" panose="02010600030101010101" pitchFamily="2" charset="-122"/>
              </a:rPr>
              <a:t>作者从汤武、尧舜、盘庚的例子中明白，详细告诉百姓做事缘由，开启百姓不悟之心是正确的王道</a:t>
            </a:r>
            <a:r>
              <a:rPr lang="zh-CN" altLang="en-US" sz="3000" b="1" dirty="0">
                <a:solidFill>
                  <a:schemeClr val="tx1"/>
                </a:solidFill>
                <a:latin typeface="宋体" panose="02010600030101010101" pitchFamily="2" charset="-122"/>
                <a:ea typeface="宋体" panose="02010600030101010101" pitchFamily="2" charset="-122"/>
                <a:cs typeface="宋体" panose="02010600030101010101" pitchFamily="2" charset="-122"/>
              </a:rPr>
              <a:t>，而</a:t>
            </a:r>
            <a:r>
              <a:rPr lang="zh-CN" altLang="en-US" sz="3000" b="1" u="sng" dirty="0">
                <a:solidFill>
                  <a:schemeClr val="tx1"/>
                </a:solidFill>
                <a:latin typeface="宋体" panose="02010600030101010101" pitchFamily="2" charset="-122"/>
                <a:ea typeface="宋体" panose="02010600030101010101" pitchFamily="2" charset="-122"/>
                <a:cs typeface="宋体" panose="02010600030101010101" pitchFamily="2" charset="-122"/>
              </a:rPr>
              <a:t>商鞅不考虑百姓是霸道的做法</a:t>
            </a:r>
            <a:r>
              <a:rPr lang="zh-CN" altLang="en-US" sz="3000" b="1" dirty="0">
                <a:solidFill>
                  <a:schemeClr val="tx1"/>
                </a:solidFill>
                <a:latin typeface="宋体" panose="02010600030101010101" pitchFamily="2" charset="-122"/>
                <a:ea typeface="宋体" panose="02010600030101010101" pitchFamily="2" charset="-122"/>
                <a:cs typeface="宋体" panose="02010600030101010101" pitchFamily="2" charset="-122"/>
              </a:rPr>
              <a:t>，体会到了王霸的不同，商鞅的做法说明</a:t>
            </a:r>
            <a:r>
              <a:rPr lang="en-US" altLang="zh-CN" sz="3000" b="1" dirty="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3000" b="1" dirty="0">
                <a:solidFill>
                  <a:schemeClr val="tx1"/>
                </a:solidFill>
                <a:latin typeface="宋体" panose="02010600030101010101" pitchFamily="2" charset="-122"/>
                <a:ea typeface="宋体" panose="02010600030101010101" pitchFamily="2" charset="-122"/>
                <a:cs typeface="宋体" panose="02010600030101010101" pitchFamily="2" charset="-122"/>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t>14</a:t>
            </a:r>
            <a:r>
              <a:rPr lang="zh-CN" altLang="en-US" dirty="0"/>
              <a:t>题诗歌鉴赏题</a:t>
            </a:r>
          </a:p>
        </p:txBody>
      </p:sp>
      <p:sp>
        <p:nvSpPr>
          <p:cNvPr id="3" name="副标题 2"/>
          <p:cNvSpPr>
            <a:spLocks noGrp="1"/>
          </p:cNvSpPr>
          <p:nvPr>
            <p:ph type="subTitle" idx="1"/>
          </p:nvPr>
        </p:nvSpPr>
        <p:spPr/>
        <p:txBody>
          <a:bodyPr/>
          <a:lstStyle/>
          <a:p>
            <a:r>
              <a:rPr lang="zh-CN" altLang="en-US" dirty="0"/>
              <a:t>评卷细则</a:t>
            </a:r>
          </a:p>
        </p:txBody>
      </p:sp>
    </p:spTree>
    <p:extLst>
      <p:ext uri="{BB962C8B-B14F-4D97-AF65-F5344CB8AC3E}">
        <p14:creationId xmlns:p14="http://schemas.microsoft.com/office/powerpoint/2010/main" val="2246973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一、参考译注</a:t>
            </a:r>
          </a:p>
        </p:txBody>
      </p:sp>
      <p:sp>
        <p:nvSpPr>
          <p:cNvPr id="3" name="内容占位符 2"/>
          <p:cNvSpPr>
            <a:spLocks noGrp="1"/>
          </p:cNvSpPr>
          <p:nvPr>
            <p:ph idx="1"/>
          </p:nvPr>
        </p:nvSpPr>
        <p:spPr>
          <a:xfrm>
            <a:off x="1097280" y="1845734"/>
            <a:ext cx="10058400" cy="4445736"/>
          </a:xfrm>
        </p:spPr>
        <p:txBody>
          <a:bodyPr>
            <a:normAutofit fontScale="92500" lnSpcReduction="20000"/>
          </a:bodyPr>
          <a:lstStyle/>
          <a:p>
            <a:pPr algn="ctr"/>
            <a:r>
              <a:rPr lang="zh-CN" altLang="zh-CN" dirty="0"/>
              <a:t>其三</a:t>
            </a:r>
          </a:p>
          <a:p>
            <a:r>
              <a:rPr lang="zh-CN" altLang="zh-CN" dirty="0"/>
              <a:t>磨刀呜咽水，水赤刃伤手。</a:t>
            </a:r>
          </a:p>
          <a:p>
            <a:r>
              <a:rPr lang="zh-CN" altLang="zh-CN" dirty="0"/>
              <a:t>我在呜咽如哭的水流旁磨砺战刀，突然水色变红，原来是刀锋割破了手。</a:t>
            </a:r>
          </a:p>
          <a:p>
            <a:r>
              <a:rPr lang="zh-CN" altLang="zh-CN" dirty="0"/>
              <a:t>呜咽水：呜咽如哭的水声。</a:t>
            </a:r>
          </a:p>
          <a:p>
            <a:r>
              <a:rPr lang="en-US" altLang="zh-CN" dirty="0"/>
              <a:t> </a:t>
            </a:r>
            <a:endParaRPr lang="zh-CN" altLang="zh-CN" dirty="0"/>
          </a:p>
          <a:p>
            <a:r>
              <a:rPr lang="zh-CN" altLang="zh-CN" dirty="0"/>
              <a:t>欲轻肠断声，心绪乱已久。</a:t>
            </a:r>
          </a:p>
          <a:p>
            <a:r>
              <a:rPr lang="zh-CN" altLang="zh-CN" dirty="0"/>
              <a:t>本想只当没听见那呜咽的水声，可是水声触耳，触动乡思，心绪已经乱了很久。</a:t>
            </a:r>
          </a:p>
          <a:p>
            <a:r>
              <a:rPr lang="zh-CN" altLang="zh-CN" dirty="0"/>
              <a:t>轻：轻忽、忽视，不在意，只当没听见。</a:t>
            </a:r>
          </a:p>
          <a:p>
            <a:r>
              <a:rPr lang="zh-CN" altLang="zh-CN" dirty="0"/>
              <a:t>肠断声：呜咽的水声。</a:t>
            </a:r>
          </a:p>
        </p:txBody>
      </p:sp>
    </p:spTree>
    <p:extLst>
      <p:ext uri="{BB962C8B-B14F-4D97-AF65-F5344CB8AC3E}">
        <p14:creationId xmlns:p14="http://schemas.microsoft.com/office/powerpoint/2010/main" val="3455297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10000"/>
          </a:bodyPr>
          <a:lstStyle/>
          <a:p>
            <a:r>
              <a:rPr lang="zh-CN" altLang="zh-CN" dirty="0"/>
              <a:t>丈夫誓许国，愤惋复何有！</a:t>
            </a:r>
          </a:p>
          <a:p>
            <a:r>
              <a:rPr lang="zh-CN" altLang="zh-CN" dirty="0"/>
              <a:t>好男儿既然发誓把生命献给国家，还有什么悲愤、怨恨的呢！</a:t>
            </a:r>
          </a:p>
          <a:p>
            <a:r>
              <a:rPr lang="zh-CN" altLang="zh-CN" dirty="0"/>
              <a:t>丈夫：男儿、健儿、壮士、男子汉，是征夫自谓。</a:t>
            </a:r>
          </a:p>
          <a:p>
            <a:r>
              <a:rPr lang="zh-CN" altLang="zh-CN" dirty="0"/>
              <a:t>许：献。</a:t>
            </a:r>
          </a:p>
          <a:p>
            <a:r>
              <a:rPr lang="zh-CN" altLang="zh-CN" dirty="0"/>
              <a:t>惋：恨。</a:t>
            </a:r>
          </a:p>
          <a:p>
            <a:r>
              <a:rPr lang="en-US" altLang="zh-CN" dirty="0"/>
              <a:t> </a:t>
            </a:r>
            <a:endParaRPr lang="zh-CN" altLang="zh-CN" dirty="0"/>
          </a:p>
          <a:p>
            <a:r>
              <a:rPr lang="zh-CN" altLang="zh-CN" dirty="0"/>
              <a:t>功名图麒麟，战骨当速朽。</a:t>
            </a:r>
          </a:p>
          <a:p>
            <a:r>
              <a:rPr lang="zh-CN" altLang="zh-CN" dirty="0"/>
              <a:t>要建立把自己的图像画在麒麟阁上的大功勋，纵然战死、骨朽也是值得的。</a:t>
            </a:r>
          </a:p>
          <a:p>
            <a:r>
              <a:rPr lang="zh-CN" altLang="zh-CN" dirty="0"/>
              <a:t>图：画图，动词。</a:t>
            </a:r>
          </a:p>
          <a:p>
            <a:r>
              <a:rPr lang="zh-CN" altLang="zh-CN" dirty="0"/>
              <a:t>当：应该、甘愿、甘心。</a:t>
            </a:r>
          </a:p>
          <a:p>
            <a:endParaRPr lang="zh-CN" altLang="zh-CN" dirty="0"/>
          </a:p>
        </p:txBody>
      </p:sp>
    </p:spTree>
    <p:extLst>
      <p:ext uri="{BB962C8B-B14F-4D97-AF65-F5344CB8AC3E}">
        <p14:creationId xmlns:p14="http://schemas.microsoft.com/office/powerpoint/2010/main" val="2869531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pPr algn="ctr"/>
            <a:r>
              <a:rPr lang="en-US" altLang="zh-CN" dirty="0"/>
              <a:t> </a:t>
            </a:r>
            <a:r>
              <a:rPr lang="zh-CN" altLang="zh-CN" dirty="0"/>
              <a:t>其五</a:t>
            </a:r>
          </a:p>
          <a:p>
            <a:r>
              <a:rPr lang="zh-CN" altLang="zh-CN" dirty="0"/>
              <a:t>迢迢万里余，领我赴三军。</a:t>
            </a:r>
          </a:p>
          <a:p>
            <a:r>
              <a:rPr lang="zh-CN" altLang="zh-CN" dirty="0"/>
              <a:t>我从遥遥万里之外到了边疆，被正式编入队伍。</a:t>
            </a:r>
          </a:p>
          <a:p>
            <a:r>
              <a:rPr lang="zh-CN" altLang="zh-CN" dirty="0"/>
              <a:t>迢迢：远。</a:t>
            </a:r>
          </a:p>
          <a:p>
            <a:r>
              <a:rPr lang="en-US" altLang="zh-CN" dirty="0"/>
              <a:t> </a:t>
            </a:r>
            <a:endParaRPr lang="zh-CN" altLang="zh-CN" dirty="0"/>
          </a:p>
          <a:p>
            <a:r>
              <a:rPr lang="zh-CN" altLang="zh-CN" dirty="0"/>
              <a:t>军中异苦乐，主将宁尽闻。</a:t>
            </a:r>
          </a:p>
          <a:p>
            <a:r>
              <a:rPr lang="zh-CN" altLang="zh-CN" dirty="0"/>
              <a:t>军中地位不平等，等级森严，上下有别，官兵苦乐不均。高高在上的主将哪里能完全了解这些情况呢？</a:t>
            </a:r>
          </a:p>
          <a:p>
            <a:r>
              <a:rPr lang="zh-CN" altLang="zh-CN" dirty="0"/>
              <a:t>异苦乐：苦乐不均。</a:t>
            </a:r>
          </a:p>
          <a:p>
            <a:r>
              <a:rPr lang="zh-CN" altLang="zh-CN" dirty="0"/>
              <a:t>宁：岂、哪里、怎能。</a:t>
            </a:r>
          </a:p>
        </p:txBody>
      </p:sp>
    </p:spTree>
    <p:extLst>
      <p:ext uri="{BB962C8B-B14F-4D97-AF65-F5344CB8AC3E}">
        <p14:creationId xmlns:p14="http://schemas.microsoft.com/office/powerpoint/2010/main" val="3195256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隔河见胡骑，倏忽数百成群。</a:t>
            </a:r>
          </a:p>
          <a:p>
            <a:r>
              <a:rPr lang="zh-CN" altLang="zh-CN" dirty="0"/>
              <a:t>隔着河，看见了吐蕃的骑兵往来疾走，一会儿工夫数百成群。</a:t>
            </a:r>
          </a:p>
          <a:p>
            <a:r>
              <a:rPr lang="zh-CN" altLang="zh-CN" dirty="0"/>
              <a:t>倏忽：一会儿工夫、瞬间。</a:t>
            </a:r>
          </a:p>
          <a:p>
            <a:r>
              <a:rPr lang="en-US" altLang="zh-CN" dirty="0"/>
              <a:t> </a:t>
            </a:r>
            <a:endParaRPr lang="zh-CN" altLang="zh-CN" dirty="0"/>
          </a:p>
          <a:p>
            <a:r>
              <a:rPr lang="zh-CN" altLang="zh-CN" dirty="0"/>
              <a:t>我始为奴仆，几时树功勋？</a:t>
            </a:r>
          </a:p>
          <a:p>
            <a:r>
              <a:rPr lang="zh-CN" altLang="zh-CN" dirty="0"/>
              <a:t>作为府兵的我，初到边疆像奴隶一样被头目们役使，什么时候才能建立功勋呢？</a:t>
            </a:r>
          </a:p>
          <a:p>
            <a:r>
              <a:rPr lang="zh-CN" altLang="zh-CN" dirty="0"/>
              <a:t>树：建立。</a:t>
            </a:r>
          </a:p>
        </p:txBody>
      </p:sp>
    </p:spTree>
    <p:extLst>
      <p:ext uri="{BB962C8B-B14F-4D97-AF65-F5344CB8AC3E}">
        <p14:creationId xmlns:p14="http://schemas.microsoft.com/office/powerpoint/2010/main" val="2011082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10000"/>
          </a:bodyPr>
          <a:lstStyle/>
          <a:p>
            <a:pPr algn="ctr"/>
            <a:r>
              <a:rPr lang="zh-CN" altLang="zh-CN" dirty="0"/>
              <a:t>其八</a:t>
            </a:r>
          </a:p>
          <a:p>
            <a:r>
              <a:rPr lang="zh-CN" altLang="zh-CN" dirty="0"/>
              <a:t>单于寇我垒，百里风尘昏。</a:t>
            </a:r>
          </a:p>
          <a:p>
            <a:r>
              <a:rPr lang="zh-CN" altLang="zh-CN" dirty="0"/>
              <a:t>边疆部族首领带兵侵扰我军的营垒、阵地，风尘四起战乱发生。</a:t>
            </a:r>
          </a:p>
          <a:p>
            <a:r>
              <a:rPr lang="zh-CN" altLang="zh-CN" dirty="0"/>
              <a:t>寇：侵扰。</a:t>
            </a:r>
          </a:p>
          <a:p>
            <a:r>
              <a:rPr lang="en-US" altLang="zh-CN" dirty="0"/>
              <a:t> </a:t>
            </a:r>
            <a:endParaRPr lang="zh-CN" altLang="zh-CN" dirty="0"/>
          </a:p>
          <a:p>
            <a:r>
              <a:rPr lang="zh-CN" altLang="zh-CN" dirty="0"/>
              <a:t>雄剑四五动，彼军为我奔。</a:t>
            </a:r>
          </a:p>
          <a:p>
            <a:r>
              <a:rPr lang="zh-CN" altLang="zh-CN" dirty="0"/>
              <a:t>接连挥动锋利的武器，一阵厮杀，敌人被我军击败。</a:t>
            </a:r>
          </a:p>
          <a:p>
            <a:r>
              <a:rPr lang="zh-CN" altLang="zh-CN" dirty="0"/>
              <a:t>四五动：没费多大力气。</a:t>
            </a:r>
          </a:p>
          <a:p>
            <a:r>
              <a:rPr lang="zh-CN" altLang="zh-CN" dirty="0"/>
              <a:t>奔：奔北，击溃。</a:t>
            </a:r>
          </a:p>
          <a:p>
            <a:r>
              <a:rPr lang="en-US" altLang="zh-CN" dirty="0"/>
              <a:t> </a:t>
            </a:r>
            <a:endParaRPr lang="zh-CN" altLang="zh-CN" dirty="0"/>
          </a:p>
        </p:txBody>
      </p:sp>
    </p:spTree>
    <p:extLst>
      <p:ext uri="{BB962C8B-B14F-4D97-AF65-F5344CB8AC3E}">
        <p14:creationId xmlns:p14="http://schemas.microsoft.com/office/powerpoint/2010/main" val="906723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掳其名王归，系颈授辕门。</a:t>
            </a:r>
          </a:p>
          <a:p>
            <a:r>
              <a:rPr lang="zh-CN" altLang="zh-CN" dirty="0"/>
              <a:t>抓了他们的声名显赫的首领回营，系着俘虏的颈，献到主将的军门。</a:t>
            </a:r>
          </a:p>
          <a:p>
            <a:r>
              <a:rPr lang="en-US" altLang="zh-CN" dirty="0"/>
              <a:t> </a:t>
            </a:r>
            <a:endParaRPr lang="zh-CN" altLang="zh-CN" dirty="0"/>
          </a:p>
          <a:p>
            <a:r>
              <a:rPr lang="zh-CN" altLang="zh-CN" dirty="0"/>
              <a:t>潜身备行列，一胜何足论。</a:t>
            </a:r>
          </a:p>
          <a:p>
            <a:r>
              <a:rPr lang="zh-CN" altLang="zh-CN" dirty="0"/>
              <a:t>虽然打了胜仗，但仍屈身在队伍中充数，一次胜利哪里值得提起。</a:t>
            </a:r>
          </a:p>
          <a:p>
            <a:r>
              <a:rPr lang="en-US" altLang="zh-CN" dirty="0"/>
              <a:t> </a:t>
            </a:r>
            <a:endParaRPr lang="zh-CN" altLang="zh-CN" dirty="0"/>
          </a:p>
          <a:p>
            <a:endParaRPr lang="zh-CN" altLang="en-US" dirty="0"/>
          </a:p>
        </p:txBody>
      </p:sp>
    </p:spTree>
    <p:extLst>
      <p:ext uri="{BB962C8B-B14F-4D97-AF65-F5344CB8AC3E}">
        <p14:creationId xmlns:p14="http://schemas.microsoft.com/office/powerpoint/2010/main" val="3464505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二、答案与评分细则</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a:t>12.</a:t>
            </a:r>
            <a:r>
              <a:rPr lang="zh-CN" altLang="zh-CN" dirty="0"/>
              <a:t>（</a:t>
            </a:r>
            <a:r>
              <a:rPr lang="en-US" altLang="zh-CN" dirty="0"/>
              <a:t>3</a:t>
            </a:r>
            <a:r>
              <a:rPr lang="zh-CN" altLang="zh-CN" dirty="0"/>
              <a:t>分）</a:t>
            </a:r>
            <a:r>
              <a:rPr lang="en-US" altLang="zh-CN" dirty="0"/>
              <a:t>B</a:t>
            </a:r>
            <a:endParaRPr lang="zh-CN" altLang="zh-CN" dirty="0"/>
          </a:p>
          <a:p>
            <a:r>
              <a:rPr lang="en-US" altLang="zh-CN" dirty="0"/>
              <a:t>13.</a:t>
            </a:r>
            <a:r>
              <a:rPr lang="zh-CN" altLang="zh-CN" dirty="0"/>
              <a:t>（</a:t>
            </a:r>
            <a:r>
              <a:rPr lang="en-US" altLang="zh-CN" dirty="0"/>
              <a:t>3</a:t>
            </a:r>
            <a:r>
              <a:rPr lang="zh-CN" altLang="zh-CN" dirty="0"/>
              <a:t>分）</a:t>
            </a:r>
            <a:r>
              <a:rPr lang="en-US" altLang="zh-CN" dirty="0"/>
              <a:t>C</a:t>
            </a:r>
            <a:endParaRPr lang="zh-CN" altLang="zh-CN" dirty="0"/>
          </a:p>
          <a:p>
            <a:r>
              <a:rPr lang="en-US" altLang="zh-CN" dirty="0"/>
              <a:t>14.</a:t>
            </a:r>
            <a:r>
              <a:rPr lang="zh-CN" altLang="zh-CN" dirty="0"/>
              <a:t>（</a:t>
            </a:r>
            <a:r>
              <a:rPr lang="en-US" altLang="zh-CN" dirty="0"/>
              <a:t>6</a:t>
            </a:r>
            <a:r>
              <a:rPr lang="zh-CN" altLang="zh-CN" dirty="0"/>
              <a:t>分）答案示例：</a:t>
            </a:r>
          </a:p>
          <a:p>
            <a:r>
              <a:rPr lang="zh-CN" altLang="zh-CN" dirty="0"/>
              <a:t>①这一评论的意思是这组诗歌深切地反映了人的情感，同时阐明了高义大道。（</a:t>
            </a:r>
            <a:r>
              <a:rPr lang="en-US" altLang="zh-CN" dirty="0"/>
              <a:t>2</a:t>
            </a:r>
            <a:r>
              <a:rPr lang="zh-CN" altLang="zh-CN" dirty="0"/>
              <a:t>分）</a:t>
            </a:r>
            <a:endParaRPr lang="en-US" altLang="zh-CN" dirty="0"/>
          </a:p>
          <a:p>
            <a:r>
              <a:rPr lang="en-US" altLang="zh-CN" dirty="0"/>
              <a:t>②</a:t>
            </a:r>
            <a:r>
              <a:rPr lang="zh-CN" altLang="en-US" dirty="0"/>
              <a:t>“</a:t>
            </a:r>
            <a:r>
              <a:rPr lang="zh-CN" altLang="zh-CN" dirty="0"/>
              <a:t>欲轻</a:t>
            </a:r>
            <a:r>
              <a:rPr lang="zh-CN" altLang="en-US" dirty="0"/>
              <a:t>”</a:t>
            </a:r>
            <a:r>
              <a:rPr lang="zh-CN" altLang="zh-CN" dirty="0"/>
              <a:t>两句表现了征夫远赴战场，内心的不安和烦忧，但他又抱有</a:t>
            </a:r>
            <a:r>
              <a:rPr lang="zh-CN" altLang="en-US" dirty="0"/>
              <a:t>“</a:t>
            </a:r>
            <a:r>
              <a:rPr lang="zh-CN" altLang="zh-CN" dirty="0"/>
              <a:t>功名图麒麟</a:t>
            </a:r>
            <a:r>
              <a:rPr lang="zh-CN" altLang="en-US" dirty="0"/>
              <a:t>”</a:t>
            </a:r>
            <a:r>
              <a:rPr lang="zh-CN" altLang="zh-CN" dirty="0"/>
              <a:t>的建功信念，感情真实而复杂；</a:t>
            </a:r>
            <a:r>
              <a:rPr lang="zh-CN" altLang="en-US" dirty="0"/>
              <a:t>“</a:t>
            </a:r>
            <a:r>
              <a:rPr lang="zh-CN" altLang="zh-CN" dirty="0"/>
              <a:t>我始</a:t>
            </a:r>
            <a:r>
              <a:rPr lang="zh-CN" altLang="en-US" dirty="0"/>
              <a:t>”</a:t>
            </a:r>
            <a:r>
              <a:rPr lang="zh-CN" altLang="zh-CN" dirty="0"/>
              <a:t>两句表现了征夫身份低微、建功无望的失落与无奈。（</a:t>
            </a:r>
            <a:r>
              <a:rPr lang="en-US" altLang="zh-CN" dirty="0"/>
              <a:t>2</a:t>
            </a:r>
            <a:r>
              <a:rPr lang="zh-CN" altLang="zh-CN" dirty="0"/>
              <a:t>分）</a:t>
            </a:r>
            <a:endParaRPr lang="en-US" altLang="zh-CN" dirty="0"/>
          </a:p>
          <a:p>
            <a:r>
              <a:rPr lang="en-US" altLang="zh-CN" dirty="0"/>
              <a:t>③</a:t>
            </a:r>
            <a:r>
              <a:rPr lang="zh-CN" altLang="en-US" dirty="0"/>
              <a:t>“</a:t>
            </a:r>
            <a:r>
              <a:rPr lang="zh-CN" altLang="zh-CN" dirty="0"/>
              <a:t>丈夫誓许国</a:t>
            </a:r>
            <a:r>
              <a:rPr lang="zh-CN" altLang="en-US" dirty="0"/>
              <a:t>”</a:t>
            </a:r>
            <a:r>
              <a:rPr lang="zh-CN" altLang="zh-CN" dirty="0"/>
              <a:t>弘扬了普通人以身许国的高尚情操；两诗中</a:t>
            </a:r>
            <a:r>
              <a:rPr lang="zh-CN" altLang="en-US" dirty="0"/>
              <a:t>“</a:t>
            </a:r>
            <a:r>
              <a:rPr lang="zh-CN" altLang="zh-CN" dirty="0"/>
              <a:t>欲轻肠断声</a:t>
            </a:r>
            <a:r>
              <a:rPr lang="zh-CN" altLang="en-US" dirty="0"/>
              <a:t>”“</a:t>
            </a:r>
            <a:r>
              <a:rPr lang="zh-CN" altLang="zh-CN" dirty="0"/>
              <a:t>军中异苦乐</a:t>
            </a:r>
            <a:r>
              <a:rPr lang="zh-CN" altLang="en-US" dirty="0"/>
              <a:t>”</a:t>
            </a:r>
            <a:r>
              <a:rPr lang="zh-CN" altLang="zh-CN" dirty="0"/>
              <a:t>等诗句则表现了战争给人们带来的苦难，彰显了以天下苍生为重的正义思想。（</a:t>
            </a:r>
            <a:r>
              <a:rPr lang="en-US" altLang="zh-CN" dirty="0"/>
              <a:t>2</a:t>
            </a:r>
            <a:r>
              <a:rPr lang="zh-CN" altLang="zh-CN" dirty="0"/>
              <a:t>分）</a:t>
            </a:r>
          </a:p>
        </p:txBody>
      </p:sp>
    </p:spTree>
    <p:extLst>
      <p:ext uri="{BB962C8B-B14F-4D97-AF65-F5344CB8AC3E}">
        <p14:creationId xmlns:p14="http://schemas.microsoft.com/office/powerpoint/2010/main" val="2396635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a:sym typeface="+mn-ea"/>
              </a:rPr>
              <a:t>文本内容梳理</a:t>
            </a:r>
            <a:endParaRPr lang="zh-CN" altLang="en-US"/>
          </a:p>
        </p:txBody>
      </p:sp>
      <p:sp>
        <p:nvSpPr>
          <p:cNvPr id="3" name="标题 1"/>
          <p:cNvSpPr>
            <a:spLocks noGrp="1"/>
          </p:cNvSpPr>
          <p:nvPr/>
        </p:nvSpPr>
        <p:spPr>
          <a:xfrm>
            <a:off x="519238" y="789515"/>
            <a:ext cx="11153328" cy="6355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黑体" panose="02010609060101010101" pitchFamily="49" charset="-122"/>
                <a:ea typeface="黑体" panose="02010609060101010101" pitchFamily="49" charset="-122"/>
                <a:cs typeface="+mj-cs"/>
              </a:defRPr>
            </a:lvl1pPr>
          </a:lstStyle>
          <a:p>
            <a:r>
              <a:rPr lang="zh-CN" altLang="en-US" sz="2400" spc="300" dirty="0"/>
              <a:t>材料二</a:t>
            </a:r>
            <a:r>
              <a:rPr lang="zh-CN" altLang="en-US" sz="3200" spc="300" dirty="0"/>
              <a:t> </a:t>
            </a:r>
          </a:p>
        </p:txBody>
      </p:sp>
      <p:sp>
        <p:nvSpPr>
          <p:cNvPr id="8" name="内容占位符 2"/>
          <p:cNvSpPr txBox="1"/>
          <p:nvPr/>
        </p:nvSpPr>
        <p:spPr>
          <a:xfrm>
            <a:off x="154896" y="1948881"/>
            <a:ext cx="11953240" cy="919480"/>
          </a:xfrm>
          <a:prstGeom prst="rect">
            <a:avLst/>
          </a:prstGeom>
          <a:ln>
            <a:solidFill>
              <a:schemeClr val="accent1"/>
            </a:solidFill>
          </a:ln>
        </p:spPr>
        <p:txBody>
          <a:bodyPr vert="horz" lIns="91440" tIns="45720" rIns="91440" bIns="45720" rtlCol="0">
            <a:noAutofit/>
          </a:bodyPr>
          <a:lstStyle>
            <a:lvl1pPr marL="342900" indent="-342900" algn="ctr" defTabSz="914400" rtl="0" eaLnBrk="1" latinLnBrk="0" hangingPunct="1">
              <a:spcBef>
                <a:spcPct val="20000"/>
              </a:spcBef>
              <a:buFont typeface="Wingdings" panose="05000000000000000000" pitchFamily="2" charset="2"/>
              <a:buChar char="Ø"/>
              <a:defRPr sz="2400" kern="1200">
                <a:solidFill>
                  <a:schemeClr val="tx1"/>
                </a:solidFill>
                <a:latin typeface="黑体" panose="02010609060101010101" pitchFamily="49" charset="-122"/>
                <a:ea typeface="黑体" panose="02010609060101010101" pitchFamily="49"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lnSpc>
                <a:spcPts val="3200"/>
              </a:lnSpc>
              <a:buNone/>
            </a:pPr>
            <a:r>
              <a:rPr lang="en-US" altLang="zh-CN" dirty="0"/>
              <a:t>1.</a:t>
            </a:r>
            <a:r>
              <a:rPr lang="zh-CN" altLang="zh-CN" dirty="0"/>
              <a:t>针对自然之势和人为之势，谋势可分为顺势而为和审时度势。势在文学艺术领域的推广</a:t>
            </a:r>
            <a:r>
              <a:rPr lang="zh-CN" altLang="en-US" dirty="0"/>
              <a:t>是其</a:t>
            </a:r>
            <a:r>
              <a:rPr lang="zh-CN" altLang="zh-CN" dirty="0"/>
              <a:t>创造性</a:t>
            </a:r>
            <a:r>
              <a:rPr lang="zh-CN" altLang="en-US" dirty="0"/>
              <a:t>的运用</a:t>
            </a:r>
            <a:r>
              <a:rPr lang="en-US" altLang="zh-CN" dirty="0"/>
              <a:t>。</a:t>
            </a:r>
          </a:p>
        </p:txBody>
      </p:sp>
      <p:sp>
        <p:nvSpPr>
          <p:cNvPr id="11" name="内容占位符 2"/>
          <p:cNvSpPr txBox="1"/>
          <p:nvPr/>
        </p:nvSpPr>
        <p:spPr>
          <a:xfrm>
            <a:off x="159129" y="4798695"/>
            <a:ext cx="11967845" cy="815340"/>
          </a:xfrm>
          <a:prstGeom prst="rect">
            <a:avLst/>
          </a:prstGeom>
          <a:ln>
            <a:solidFill>
              <a:schemeClr val="accent1"/>
            </a:solidFill>
          </a:ln>
        </p:spPr>
        <p:txBody>
          <a:bodyPr vert="horz" lIns="91440" tIns="45720" rIns="91440" bIns="45720" rtlCol="0">
            <a:noAutofit/>
          </a:bodyPr>
          <a:lstStyle>
            <a:lvl1pPr marL="342900" indent="-342900" algn="ctr" defTabSz="914400" rtl="0" eaLnBrk="1" latinLnBrk="0" hangingPunct="1">
              <a:spcBef>
                <a:spcPct val="20000"/>
              </a:spcBef>
              <a:buFont typeface="Wingdings" panose="05000000000000000000" pitchFamily="2" charset="2"/>
              <a:buChar char="Ø"/>
              <a:defRPr sz="2400" kern="1200">
                <a:solidFill>
                  <a:schemeClr val="tx1"/>
                </a:solidFill>
                <a:latin typeface="黑体" panose="02010609060101010101" pitchFamily="49" charset="-122"/>
                <a:ea typeface="黑体" panose="02010609060101010101" pitchFamily="49"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lnSpc>
                <a:spcPts val="3200"/>
              </a:lnSpc>
              <a:buNone/>
            </a:pPr>
            <a:r>
              <a:rPr lang="en-US" altLang="zh-CN" dirty="0"/>
              <a:t>3.</a:t>
            </a:r>
            <a:r>
              <a:rPr lang="zh-CN" altLang="en-US" dirty="0"/>
              <a:t>中国</a:t>
            </a:r>
            <a:r>
              <a:rPr lang="zh-CN" altLang="zh-CN" dirty="0"/>
              <a:t>书法的笔势通过线条内在的冲突，把孤立松散的汉字关联起来，使书法成为了一种生命形象。</a:t>
            </a:r>
            <a:endParaRPr lang="zh-CN" altLang="en-US" dirty="0">
              <a:solidFill>
                <a:srgbClr val="FF0000"/>
              </a:solidFill>
            </a:endParaRPr>
          </a:p>
        </p:txBody>
      </p:sp>
      <p:sp>
        <p:nvSpPr>
          <p:cNvPr id="4" name="内容占位符 2"/>
          <p:cNvSpPr txBox="1"/>
          <p:nvPr>
            <p:custDataLst>
              <p:tags r:id="rId1"/>
            </p:custDataLst>
          </p:nvPr>
        </p:nvSpPr>
        <p:spPr>
          <a:xfrm>
            <a:off x="154896" y="3483890"/>
            <a:ext cx="11967845" cy="828675"/>
          </a:xfrm>
          <a:prstGeom prst="rect">
            <a:avLst/>
          </a:prstGeom>
          <a:ln>
            <a:solidFill>
              <a:schemeClr val="accent1"/>
            </a:solidFill>
          </a:ln>
        </p:spPr>
        <p:txBody>
          <a:bodyPr vert="horz" lIns="91440" tIns="45720" rIns="91440" bIns="45720" rtlCol="0">
            <a:noAutofit/>
          </a:bodyPr>
          <a:lstStyle>
            <a:lvl1pPr marL="342900" indent="-342900" algn="ctr" defTabSz="914400" rtl="0" eaLnBrk="1" latinLnBrk="0" hangingPunct="1">
              <a:spcBef>
                <a:spcPct val="20000"/>
              </a:spcBef>
              <a:buFont typeface="Wingdings" panose="05000000000000000000" pitchFamily="2" charset="2"/>
              <a:buChar char="Ø"/>
              <a:defRPr sz="2400" kern="1200">
                <a:solidFill>
                  <a:schemeClr val="tx1"/>
                </a:solidFill>
                <a:latin typeface="黑体" panose="02010609060101010101" pitchFamily="49" charset="-122"/>
                <a:ea typeface="黑体" panose="02010609060101010101" pitchFamily="49"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lnSpc>
                <a:spcPts val="3200"/>
              </a:lnSpc>
              <a:buNone/>
            </a:pPr>
            <a:r>
              <a:rPr lang="en-US" altLang="zh-CN" dirty="0"/>
              <a:t>2.</a:t>
            </a:r>
            <a:r>
              <a:rPr lang="zh-CN" altLang="en-US" dirty="0"/>
              <a:t>山水</a:t>
            </a:r>
            <a:r>
              <a:rPr lang="zh-CN" altLang="zh-CN" dirty="0"/>
              <a:t>画通过对景物的</a:t>
            </a:r>
            <a:r>
              <a:rPr lang="zh-CN" altLang="zh-CN" dirty="0">
                <a:highlight>
                  <a:srgbClr val="FFFF00"/>
                </a:highlight>
              </a:rPr>
              <a:t>取舍</a:t>
            </a:r>
            <a:r>
              <a:rPr lang="zh-CN" altLang="en-US" dirty="0">
                <a:highlight>
                  <a:srgbClr val="FFFF00"/>
                </a:highlight>
              </a:rPr>
              <a:t>、</a:t>
            </a:r>
            <a:r>
              <a:rPr lang="zh-CN" altLang="zh-CN" dirty="0">
                <a:highlight>
                  <a:srgbClr val="FFFF00"/>
                </a:highlight>
              </a:rPr>
              <a:t>组合形成构图</a:t>
            </a:r>
            <a:r>
              <a:rPr lang="zh-CN" altLang="en-US" dirty="0">
                <a:highlight>
                  <a:srgbClr val="FFFF00"/>
                </a:highlight>
              </a:rPr>
              <a:t>上的</a:t>
            </a:r>
            <a:r>
              <a:rPr lang="zh-CN" altLang="zh-CN" dirty="0">
                <a:highlight>
                  <a:srgbClr val="FFFF00"/>
                </a:highlight>
              </a:rPr>
              <a:t>势</a:t>
            </a:r>
            <a:r>
              <a:rPr lang="zh-CN" altLang="en-US" dirty="0"/>
              <a:t>；</a:t>
            </a:r>
            <a:r>
              <a:rPr lang="zh-CN" altLang="zh-CN" dirty="0">
                <a:highlight>
                  <a:srgbClr val="FFFF00"/>
                </a:highlight>
              </a:rPr>
              <a:t>再通过不同笔法的描绘形成笔法</a:t>
            </a:r>
            <a:r>
              <a:rPr lang="zh-CN" altLang="en-US" dirty="0">
                <a:highlight>
                  <a:srgbClr val="FFFF00"/>
                </a:highlight>
              </a:rPr>
              <a:t>上的</a:t>
            </a:r>
            <a:r>
              <a:rPr lang="zh-CN" altLang="zh-CN" dirty="0">
                <a:highlight>
                  <a:srgbClr val="FFFF00"/>
                </a:highlight>
              </a:rPr>
              <a:t>势</a:t>
            </a:r>
            <a:r>
              <a:rPr lang="zh-CN" altLang="en-US" dirty="0"/>
              <a:t>。</a:t>
            </a:r>
            <a:r>
              <a:rPr lang="zh-CN" altLang="zh-CN" dirty="0"/>
              <a:t>势又</a:t>
            </a:r>
            <a:r>
              <a:rPr lang="zh-CN" altLang="en-US" dirty="0"/>
              <a:t>可</a:t>
            </a:r>
            <a:r>
              <a:rPr lang="zh-CN" altLang="zh-CN" dirty="0"/>
              <a:t>引导人体悟出一种</a:t>
            </a:r>
            <a:r>
              <a:rPr lang="zh-CN" altLang="zh-CN" dirty="0">
                <a:highlight>
                  <a:srgbClr val="FFFF00"/>
                </a:highlight>
              </a:rPr>
              <a:t>主体加之于客体的境</a:t>
            </a:r>
            <a:r>
              <a:rPr lang="en-US" altLang="zh-CN" dirty="0"/>
              <a:t>。</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zh-CN" dirty="0"/>
              <a:t>评分细则</a:t>
            </a:r>
          </a:p>
          <a:p>
            <a:r>
              <a:rPr lang="zh-CN" altLang="zh-CN" dirty="0"/>
              <a:t>（</a:t>
            </a:r>
            <a:r>
              <a:rPr lang="en-US" altLang="zh-CN" dirty="0"/>
              <a:t>1</a:t>
            </a:r>
            <a:r>
              <a:rPr lang="zh-CN" altLang="zh-CN" dirty="0"/>
              <a:t>）解释前人评论。共</a:t>
            </a:r>
            <a:r>
              <a:rPr lang="en-US" altLang="zh-CN" dirty="0"/>
              <a:t>2</a:t>
            </a:r>
            <a:r>
              <a:rPr lang="zh-CN" altLang="zh-CN" dirty="0"/>
              <a:t>分。</a:t>
            </a:r>
          </a:p>
          <a:p>
            <a:r>
              <a:rPr lang="zh-CN" altLang="zh-CN" dirty="0"/>
              <a:t>①解释“深悉人情”（</a:t>
            </a:r>
            <a:r>
              <a:rPr lang="en-US" altLang="zh-CN" dirty="0"/>
              <a:t>1</a:t>
            </a:r>
            <a:r>
              <a:rPr lang="zh-CN" altLang="zh-CN" dirty="0"/>
              <a:t>分）。如：深切地反映了人的情感。（意思对即可）</a:t>
            </a:r>
          </a:p>
          <a:p>
            <a:r>
              <a:rPr lang="zh-CN" altLang="zh-CN" dirty="0"/>
              <a:t>②解释“兼明大义”（</a:t>
            </a:r>
            <a:r>
              <a:rPr lang="en-US" altLang="zh-CN" dirty="0"/>
              <a:t>1</a:t>
            </a:r>
            <a:r>
              <a:rPr lang="zh-CN" altLang="zh-CN" dirty="0"/>
              <a:t>分）。如：同时阐明了高义大道。（意思对即可）</a:t>
            </a:r>
          </a:p>
        </p:txBody>
      </p:sp>
    </p:spTree>
    <p:extLst>
      <p:ext uri="{BB962C8B-B14F-4D97-AF65-F5344CB8AC3E}">
        <p14:creationId xmlns:p14="http://schemas.microsoft.com/office/powerpoint/2010/main" val="4231552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a:t>
            </a:r>
            <a:r>
              <a:rPr lang="en-US" altLang="zh-CN" dirty="0"/>
              <a:t>2</a:t>
            </a:r>
            <a:r>
              <a:rPr lang="zh-CN" altLang="zh-CN" dirty="0"/>
              <a:t>）结合“其三”和“其五”的诗句，谈谈对这一评论的理解。共</a:t>
            </a:r>
            <a:r>
              <a:rPr lang="en-US" altLang="zh-CN" dirty="0"/>
              <a:t>4</a:t>
            </a:r>
            <a:r>
              <a:rPr lang="zh-CN" altLang="zh-CN" dirty="0"/>
              <a:t>分。</a:t>
            </a:r>
          </a:p>
          <a:p>
            <a:r>
              <a:rPr lang="zh-CN" altLang="zh-CN" dirty="0"/>
              <a:t>①结合诗句，谈谈对“深悉人情”的理解，共</a:t>
            </a:r>
            <a:r>
              <a:rPr lang="en-US" altLang="zh-CN" dirty="0"/>
              <a:t>2</a:t>
            </a:r>
            <a:r>
              <a:rPr lang="zh-CN" altLang="zh-CN" dirty="0"/>
              <a:t>分。其中：明确所结合诗句，</a:t>
            </a:r>
            <a:r>
              <a:rPr lang="en-US" altLang="zh-CN" dirty="0"/>
              <a:t>1</a:t>
            </a:r>
            <a:r>
              <a:rPr lang="zh-CN" altLang="zh-CN" dirty="0"/>
              <a:t>分。谈谈理解，</a:t>
            </a:r>
            <a:r>
              <a:rPr lang="en-US" altLang="zh-CN" dirty="0"/>
              <a:t>1</a:t>
            </a:r>
            <a:r>
              <a:rPr lang="zh-CN" altLang="zh-CN" dirty="0"/>
              <a:t>分。</a:t>
            </a:r>
          </a:p>
          <a:p>
            <a:r>
              <a:rPr lang="zh-CN" altLang="zh-CN" dirty="0"/>
              <a:t>“人情”内容举例：内心的不安和烦扰、建功立业的信念、建功无望的失落与无奈等。</a:t>
            </a:r>
          </a:p>
          <a:p>
            <a:r>
              <a:rPr lang="zh-CN" altLang="zh-CN" dirty="0"/>
              <a:t>②结合诗句，谈谈对“兼明大义”的理解，共</a:t>
            </a:r>
            <a:r>
              <a:rPr lang="en-US" altLang="zh-CN" dirty="0"/>
              <a:t>2</a:t>
            </a:r>
            <a:r>
              <a:rPr lang="zh-CN" altLang="zh-CN" dirty="0"/>
              <a:t>分。其中：明确所结合诗句，</a:t>
            </a:r>
            <a:r>
              <a:rPr lang="en-US" altLang="zh-CN" dirty="0"/>
              <a:t>1</a:t>
            </a:r>
            <a:r>
              <a:rPr lang="zh-CN" altLang="zh-CN" dirty="0"/>
              <a:t>分。谈谈理解，</a:t>
            </a:r>
            <a:r>
              <a:rPr lang="en-US" altLang="zh-CN" dirty="0"/>
              <a:t>1</a:t>
            </a:r>
            <a:r>
              <a:rPr lang="zh-CN" altLang="zh-CN" dirty="0"/>
              <a:t>分。</a:t>
            </a:r>
          </a:p>
          <a:p>
            <a:r>
              <a:rPr lang="zh-CN" altLang="zh-CN" dirty="0"/>
              <a:t>“大义”内容举例：以身许国的高尚情操、战争给人们带来的深重苦难、以天下苍生为重的正义思想等。</a:t>
            </a:r>
          </a:p>
          <a:p>
            <a:endParaRPr lang="zh-CN" altLang="en-US" dirty="0"/>
          </a:p>
        </p:txBody>
      </p:sp>
    </p:spTree>
    <p:extLst>
      <p:ext uri="{BB962C8B-B14F-4D97-AF65-F5344CB8AC3E}">
        <p14:creationId xmlns:p14="http://schemas.microsoft.com/office/powerpoint/2010/main" val="3446488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1F45BA7-164A-19B8-03C4-77B7FA7B6EC3}"/>
              </a:ext>
            </a:extLst>
          </p:cNvPr>
          <p:cNvSpPr txBox="1"/>
          <p:nvPr/>
        </p:nvSpPr>
        <p:spPr>
          <a:xfrm>
            <a:off x="74023" y="181957"/>
            <a:ext cx="12043954" cy="6494085"/>
          </a:xfrm>
          <a:prstGeom prst="rect">
            <a:avLst/>
          </a:prstGeom>
          <a:noFill/>
        </p:spPr>
        <p:txBody>
          <a:bodyPr wrap="square">
            <a:spAutoFit/>
          </a:bodyPr>
          <a:lstStyle/>
          <a:p>
            <a:pPr algn="just">
              <a:buNone/>
            </a:pPr>
            <a:r>
              <a:rPr lang="en-US" altLang="zh-CN" sz="3200" b="1" kern="0" dirty="0">
                <a:effectLst/>
                <a:latin typeface="Times New Roman" panose="02020603050405020304" pitchFamily="18" charset="0"/>
                <a:ea typeface="宋体" panose="02010600030101010101" pitchFamily="2" charset="-122"/>
                <a:cs typeface="Times New Roman" panose="02020603050405020304" pitchFamily="18" charset="0"/>
              </a:rPr>
              <a:t>15</a:t>
            </a:r>
            <a:r>
              <a:rPr lang="zh-CN" altLang="zh-CN" sz="3200" b="1" kern="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b="1" kern="0"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3200" b="1" kern="0" dirty="0">
                <a:effectLst/>
                <a:latin typeface="Times New Roman" panose="02020603050405020304" pitchFamily="18" charset="0"/>
                <a:ea typeface="宋体" panose="02010600030101010101" pitchFamily="2" charset="-122"/>
                <a:cs typeface="Times New Roman" panose="02020603050405020304" pitchFamily="18" charset="0"/>
              </a:rPr>
              <a:t>）请概述宝黛爱情悲剧的原因，并从原著中任举一例加以说明。（</a:t>
            </a:r>
            <a:r>
              <a:rPr lang="en-US" altLang="zh-CN" sz="3200" b="1" kern="0" dirty="0">
                <a:effectLst/>
                <a:latin typeface="Times New Roman" panose="02020603050405020304" pitchFamily="18" charset="0"/>
                <a:ea typeface="宋体" panose="02010600030101010101" pitchFamily="2" charset="-122"/>
                <a:cs typeface="Times New Roman" panose="02020603050405020304" pitchFamily="18" charset="0"/>
              </a:rPr>
              <a:t>4</a:t>
            </a:r>
            <a:r>
              <a:rPr lang="zh-CN" altLang="zh-CN" sz="3200" b="1" kern="0" dirty="0">
                <a:effectLst/>
                <a:latin typeface="Times New Roman" panose="02020603050405020304" pitchFamily="18" charset="0"/>
                <a:ea typeface="宋体" panose="02010600030101010101" pitchFamily="2" charset="-122"/>
                <a:cs typeface="Times New Roman" panose="02020603050405020304" pitchFamily="18" charset="0"/>
              </a:rPr>
              <a:t>分）</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buNone/>
            </a:pPr>
            <a:r>
              <a:rPr lang="zh-CN" altLang="zh-CN" sz="3200" kern="0" dirty="0">
                <a:effectLst/>
                <a:latin typeface="Calibri" panose="020F0502020204030204" pitchFamily="34" charset="0"/>
                <a:ea typeface="宋体" panose="02010600030101010101" pitchFamily="2" charset="-122"/>
                <a:cs typeface="Times New Roman" panose="02020603050405020304" pitchFamily="18" charset="0"/>
              </a:rPr>
              <a:t>宝黛爱情悲剧是《红楼梦》情节发展的主线，是跟作品的其他内容相互依存、紧密联系、有机地结合在一起的。曹雪芹并不是单纯地孤立地写一个爱情故事</a:t>
            </a:r>
            <a:r>
              <a:rPr lang="en-US" altLang="zh-CN" sz="3200" kern="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3200" kern="0" dirty="0">
                <a:effectLst/>
                <a:latin typeface="Calibri" panose="020F0502020204030204" pitchFamily="34" charset="0"/>
                <a:ea typeface="宋体" panose="02010600030101010101" pitchFamily="2" charset="-122"/>
                <a:cs typeface="Times New Roman" panose="02020603050405020304" pitchFamily="18" charset="0"/>
              </a:rPr>
              <a:t>他是以此为线索</a:t>
            </a:r>
            <a:r>
              <a:rPr lang="en-US" altLang="zh-CN" sz="3200" kern="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3200" kern="0" dirty="0">
                <a:effectLst/>
                <a:latin typeface="Calibri" panose="020F0502020204030204" pitchFamily="34" charset="0"/>
                <a:ea typeface="宋体" panose="02010600030101010101" pitchFamily="2" charset="-122"/>
                <a:cs typeface="Times New Roman" panose="02020603050405020304" pitchFamily="18" charset="0"/>
              </a:rPr>
              <a:t>广泛展示封建社会生活的面貌，揭示种种错综复杂的矛盾。《红楼梦》是完整地表现生活，并在生活的全部丰富性和复杂性的基础上揭示造成宝黛爱情悲剧的原因的。</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buNone/>
            </a:pPr>
            <a:r>
              <a:rPr lang="zh-CN" altLang="zh-CN" sz="3200" kern="0" dirty="0">
                <a:effectLst/>
                <a:latin typeface="Times New Roman" panose="02020603050405020304" pitchFamily="18" charset="0"/>
                <a:ea typeface="宋体" panose="02010600030101010101" pitchFamily="2" charset="-122"/>
                <a:cs typeface="Times New Roman" panose="02020603050405020304" pitchFamily="18" charset="0"/>
              </a:rPr>
              <a:t>【答案示例】</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buNone/>
            </a:pPr>
            <a:r>
              <a:rPr lang="zh-CN" altLang="zh-CN" sz="3200" kern="0" dirty="0">
                <a:effectLst/>
                <a:latin typeface="Times New Roman" panose="02020603050405020304" pitchFamily="18" charset="0"/>
                <a:ea typeface="宋体" panose="02010600030101010101" pitchFamily="2" charset="-122"/>
                <a:cs typeface="Times New Roman" panose="02020603050405020304" pitchFamily="18" charset="0"/>
              </a:rPr>
              <a:t>宝黛二人在婚姻上没有自主权，他们的爱情因遭到家长等势力的反对而失败。比如，王夫人在抄检大观园时曾经怒斥晴雯，其矛头暗指黛玉，表达了对黛玉的不满。王夫人的反对是宝黛爱情悲剧的重要原因。</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09067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905EA8B-405D-2F69-9666-9D769C38685E}"/>
              </a:ext>
            </a:extLst>
          </p:cNvPr>
          <p:cNvSpPr txBox="1"/>
          <p:nvPr/>
        </p:nvSpPr>
        <p:spPr>
          <a:xfrm>
            <a:off x="303711" y="145427"/>
            <a:ext cx="11661865" cy="6494085"/>
          </a:xfrm>
          <a:prstGeom prst="rect">
            <a:avLst/>
          </a:prstGeom>
          <a:noFill/>
        </p:spPr>
        <p:txBody>
          <a:bodyPr wrap="square">
            <a:spAutoFit/>
          </a:bodyPr>
          <a:lstStyle/>
          <a:p>
            <a:pPr algn="just">
              <a:buNone/>
            </a:pPr>
            <a:r>
              <a:rPr lang="zh-CN" altLang="zh-CN" sz="3200" kern="0" dirty="0">
                <a:effectLst/>
                <a:latin typeface="Times New Roman" panose="02020603050405020304" pitchFamily="18" charset="0"/>
                <a:ea typeface="宋体" panose="02010600030101010101" pitchFamily="2" charset="-122"/>
                <a:cs typeface="Times New Roman" panose="02020603050405020304" pitchFamily="18" charset="0"/>
              </a:rPr>
              <a:t>【评分参考】</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buNone/>
            </a:pPr>
            <a:r>
              <a:rPr lang="zh-CN" altLang="zh-CN" sz="32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原因</a:t>
            </a:r>
            <a:r>
              <a:rPr lang="en-US" altLang="zh-CN" sz="32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32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分</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buNone/>
            </a:pPr>
            <a:r>
              <a:rPr lang="zh-CN" altLang="zh-CN" sz="3200" kern="0" dirty="0">
                <a:effectLst/>
                <a:latin typeface="Times New Roman" panose="02020603050405020304" pitchFamily="18" charset="0"/>
                <a:ea typeface="宋体" panose="02010600030101010101" pitchFamily="2" charset="-122"/>
                <a:cs typeface="Times New Roman" panose="02020603050405020304" pitchFamily="18" charset="0"/>
              </a:rPr>
              <a:t>答出悲剧的原因</a:t>
            </a:r>
            <a:r>
              <a:rPr lang="zh-CN" altLang="zh-CN" sz="32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zh-CN" altLang="zh-CN" sz="3200" kern="0" dirty="0">
                <a:effectLst/>
                <a:latin typeface="Times New Roman" panose="02020603050405020304" pitchFamily="18" charset="0"/>
                <a:ea typeface="宋体" panose="02010600030101010101" pitchFamily="2" charset="-122"/>
                <a:cs typeface="Times New Roman" panose="02020603050405020304" pitchFamily="18" charset="0"/>
              </a:rPr>
              <a:t>（因什么“外力”反对），得</a:t>
            </a:r>
            <a:r>
              <a:rPr lang="en-US" altLang="zh-CN" sz="3200" kern="0"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3200" kern="0" dirty="0">
                <a:effectLst/>
                <a:latin typeface="Times New Roman" panose="02020603050405020304" pitchFamily="18" charset="0"/>
                <a:ea typeface="宋体" panose="02010600030101010101" pitchFamily="2" charset="-122"/>
                <a:cs typeface="Times New Roman" panose="02020603050405020304" pitchFamily="18" charset="0"/>
              </a:rPr>
              <a:t>分；</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buNone/>
            </a:pPr>
            <a:r>
              <a:rPr lang="zh-CN" altLang="zh-CN" sz="3200" kern="0" dirty="0">
                <a:effectLst/>
                <a:latin typeface="Times New Roman" panose="02020603050405020304" pitchFamily="18" charset="0"/>
                <a:ea typeface="宋体" panose="02010600030101010101" pitchFamily="2" charset="-122"/>
                <a:cs typeface="Times New Roman" panose="02020603050405020304" pitchFamily="18" charset="0"/>
              </a:rPr>
              <a:t>封建家长制、宗法制、礼法：家长等势力的反对</a:t>
            </a:r>
            <a:r>
              <a:rPr lang="en-US" altLang="zh-CN" sz="32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3200" kern="0" dirty="0">
                <a:effectLst/>
                <a:latin typeface="Times New Roman" panose="02020603050405020304" pitchFamily="18" charset="0"/>
                <a:ea typeface="宋体" panose="02010600030101010101" pitchFamily="2" charset="-122"/>
                <a:cs typeface="Times New Roman" panose="02020603050405020304" pitchFamily="18" charset="0"/>
              </a:rPr>
              <a:t>王夫人反对</a:t>
            </a:r>
            <a:r>
              <a:rPr lang="en-US" altLang="zh-CN" sz="32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3200" kern="0" dirty="0">
                <a:effectLst/>
                <a:latin typeface="Times New Roman" panose="02020603050405020304" pitchFamily="18" charset="0"/>
                <a:ea typeface="宋体" panose="02010600030101010101" pitchFamily="2" charset="-122"/>
                <a:cs typeface="Times New Roman" panose="02020603050405020304" pitchFamily="18" charset="0"/>
              </a:rPr>
              <a:t>贾母反对</a:t>
            </a:r>
            <a:r>
              <a:rPr lang="en-US" altLang="zh-CN" sz="3200"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3200" kern="0" dirty="0">
                <a:effectLst/>
                <a:latin typeface="Times New Roman" panose="02020603050405020304" pitchFamily="18" charset="0"/>
                <a:ea typeface="宋体" panose="02010600030101010101" pitchFamily="2" charset="-122"/>
                <a:cs typeface="Times New Roman" panose="02020603050405020304" pitchFamily="18" charset="0"/>
              </a:rPr>
              <a:t>元妃反对</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buNone/>
            </a:pPr>
            <a:r>
              <a:rPr lang="zh-CN" altLang="zh-CN" sz="3200" kern="0" dirty="0">
                <a:effectLst/>
                <a:latin typeface="Times New Roman" panose="02020603050405020304" pitchFamily="18" charset="0"/>
                <a:ea typeface="宋体" panose="02010600030101010101" pitchFamily="2" charset="-122"/>
                <a:cs typeface="Times New Roman" panose="02020603050405020304" pitchFamily="18" charset="0"/>
              </a:rPr>
              <a:t>家族利益：家族“中兴”的希望，如通过联姻，增广势力、繁衍子孙等</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buNone/>
            </a:pPr>
            <a:r>
              <a:rPr lang="zh-CN" altLang="zh-CN" sz="3200" kern="0" dirty="0">
                <a:effectLst/>
                <a:latin typeface="Calibri" panose="020F0502020204030204" pitchFamily="34" charset="0"/>
                <a:ea typeface="宋体" panose="02010600030101010101" pitchFamily="2" charset="-122"/>
                <a:cs typeface="Times New Roman" panose="02020603050405020304" pitchFamily="18" charset="0"/>
              </a:rPr>
              <a:t>注：在封建社会的婚姻中，摆在首位的是家族利益、封建秩序，封建家长出于权衡家族利益的需要，慎重联姻；婚姻讲究明媒正娶</a:t>
            </a:r>
            <a:r>
              <a:rPr lang="en-US" altLang="zh-CN" sz="3200" kern="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3200" kern="0" dirty="0">
                <a:effectLst/>
                <a:latin typeface="Calibri" panose="020F0502020204030204" pitchFamily="34" charset="0"/>
                <a:ea typeface="宋体" panose="02010600030101010101" pitchFamily="2" charset="-122"/>
                <a:cs typeface="Times New Roman" panose="02020603050405020304" pitchFamily="18" charset="0"/>
              </a:rPr>
              <a:t>若无父母之命</a:t>
            </a:r>
            <a:r>
              <a:rPr lang="en-US" altLang="zh-CN" sz="3200" kern="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3200" kern="0" dirty="0">
                <a:effectLst/>
                <a:latin typeface="Calibri" panose="020F0502020204030204" pitchFamily="34" charset="0"/>
                <a:ea typeface="宋体" panose="02010600030101010101" pitchFamily="2" charset="-122"/>
                <a:cs typeface="Times New Roman" panose="02020603050405020304" pitchFamily="18" charset="0"/>
              </a:rPr>
              <a:t>媒妁之言</a:t>
            </a:r>
            <a:r>
              <a:rPr lang="en-US" altLang="zh-CN" sz="3200" kern="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3200" kern="0" dirty="0">
                <a:effectLst/>
                <a:latin typeface="Calibri" panose="020F0502020204030204" pitchFamily="34" charset="0"/>
                <a:ea typeface="宋体" panose="02010600030101010101" pitchFamily="2" charset="-122"/>
                <a:cs typeface="Times New Roman" panose="02020603050405020304" pitchFamily="18" charset="0"/>
              </a:rPr>
              <a:t>就会于礼不合。  </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buNone/>
            </a:pPr>
            <a:r>
              <a:rPr lang="zh-CN" altLang="zh-CN" sz="3200" kern="0" dirty="0">
                <a:effectLst/>
                <a:latin typeface="Times New Roman" panose="02020603050405020304" pitchFamily="18" charset="0"/>
                <a:ea typeface="宋体" panose="02010600030101010101" pitchFamily="2" charset="-122"/>
                <a:cs typeface="Times New Roman" panose="02020603050405020304" pitchFamily="18" charset="0"/>
              </a:rPr>
              <a:t>理想的爱情观和正统的爱情观发生冲突，如：追求自由爱情与父母之命、媒妁之言</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buNone/>
            </a:pPr>
            <a:r>
              <a:rPr lang="zh-CN" altLang="zh-CN" sz="3200" kern="0" dirty="0">
                <a:effectLst/>
                <a:latin typeface="Times New Roman" panose="02020603050405020304" pitchFamily="18" charset="0"/>
                <a:ea typeface="宋体" panose="02010600030101010101" pitchFamily="2" charset="-122"/>
                <a:cs typeface="Times New Roman" panose="02020603050405020304" pitchFamily="18" charset="0"/>
              </a:rPr>
              <a:t>如答出其他原因，能自圆其说，亦可。</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5579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96C5700-8591-226E-5570-BDD8921A8A61}"/>
              </a:ext>
            </a:extLst>
          </p:cNvPr>
          <p:cNvSpPr txBox="1"/>
          <p:nvPr/>
        </p:nvSpPr>
        <p:spPr>
          <a:xfrm>
            <a:off x="178526" y="283760"/>
            <a:ext cx="11834948" cy="5693866"/>
          </a:xfrm>
          <a:prstGeom prst="rect">
            <a:avLst/>
          </a:prstGeom>
          <a:noFill/>
        </p:spPr>
        <p:txBody>
          <a:bodyPr wrap="square">
            <a:spAutoFit/>
          </a:bodyPr>
          <a:lstStyle/>
          <a:p>
            <a:pPr algn="just">
              <a:buNone/>
            </a:pPr>
            <a:r>
              <a:rPr lang="zh-CN" altLang="zh-CN" sz="28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举例</a:t>
            </a:r>
            <a:r>
              <a:rPr lang="en-US" altLang="zh-CN" sz="28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28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分</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buNone/>
            </a:pP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反对的事实</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分，如：王夫人在抄检大观园时曾经怒斥晴雯，其矛头暗指黛玉。</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buNone/>
            </a:pP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对反对的事实所下的结论</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分，如：此举表达了对黛玉的不满。</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buNone/>
            </a:pPr>
            <a:r>
              <a:rPr lang="zh-CN"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注：所举事例要与结论一致。</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buNone/>
            </a:pPr>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举例示例：</a:t>
            </a:r>
          </a:p>
          <a:p>
            <a:pPr indent="266700" algn="just">
              <a:buNone/>
            </a:pPr>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王夫人对黛玉，只是普通的舅母和外甥女的关系，没有血缘关系，在感情上并无特别亲近之意；相对而言，薛宝钗是与她有血缘关系的外甥女，在感情上是更为亲近，又加之以宝钗宽容大度、温柔娴静、大方得体，使得王夫人更倾向后者。 </a:t>
            </a:r>
          </a:p>
          <a:p>
            <a:pPr indent="266700" algn="just">
              <a:buNone/>
            </a:pPr>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王夫人担心黛玉体弱，所以说黛玉命里没有与宝玉喜结连理的造化。</a:t>
            </a:r>
          </a:p>
          <a:p>
            <a:pPr indent="266700" algn="just">
              <a:buNone/>
            </a:pPr>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元妃赐礼，贾宝玉和薛宝钗的礼物是同样的分量，黛玉的礼物却和迎、探、惜春三位姑娘的一样，元妃认可宝钗做宝玉的妻子。</a:t>
            </a:r>
          </a:p>
        </p:txBody>
      </p:sp>
    </p:spTree>
    <p:extLst>
      <p:ext uri="{BB962C8B-B14F-4D97-AF65-F5344CB8AC3E}">
        <p14:creationId xmlns:p14="http://schemas.microsoft.com/office/powerpoint/2010/main" val="3771542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E0D9F56B-A62B-C954-D983-B8FE9789DED4}"/>
              </a:ext>
            </a:extLst>
          </p:cNvPr>
          <p:cNvSpPr txBox="1"/>
          <p:nvPr/>
        </p:nvSpPr>
        <p:spPr>
          <a:xfrm>
            <a:off x="169817" y="612845"/>
            <a:ext cx="11782697" cy="4524315"/>
          </a:xfrm>
          <a:prstGeom prst="rect">
            <a:avLst/>
          </a:prstGeom>
          <a:noFill/>
        </p:spPr>
        <p:txBody>
          <a:bodyPr wrap="square">
            <a:spAutoFit/>
          </a:bodyPr>
          <a:lstStyle/>
          <a:p>
            <a:pPr algn="just">
              <a:buNone/>
            </a:pP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【考场示例】 </a:t>
            </a:r>
          </a:p>
          <a:p>
            <a:pPr algn="just">
              <a:buNone/>
            </a:pP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a:t>
            </a:r>
            <a:r>
              <a:rPr lang="en-US" altLang="zh-CN" sz="3600" kern="100" dirty="0">
                <a:effectLst/>
                <a:latin typeface="Calibri" panose="020F0502020204030204" pitchFamily="34" charset="0"/>
                <a:ea typeface="宋体" panose="02010600030101010101" pitchFamily="2" charset="-122"/>
                <a:cs typeface="Times New Roman" panose="02020603050405020304" pitchFamily="18" charset="0"/>
              </a:rPr>
              <a:t>1</a:t>
            </a: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）宝黛爱情的悲剧主要源自二人对自由爱情的追求与封建礼教的冲突，二人的结合也不符合封建大家庭的利益。从二人共读西厢的情节便可看出二人心意相通</a:t>
            </a:r>
            <a:r>
              <a:rPr lang="en-US" altLang="zh-CN" sz="36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但他们的爱情却如禁书般不被封建礼教允许。他们的爱情悲剧还源于与封建大家庭的期许不符。元妃为众姐妹和宝玉送礼物</a:t>
            </a:r>
            <a:r>
              <a:rPr lang="en-US" altLang="zh-CN" sz="36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宝玉和宝钗的一致</a:t>
            </a:r>
            <a:r>
              <a:rPr lang="en-US" altLang="zh-CN" sz="36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可见元妃希望二人结为伴侣</a:t>
            </a:r>
            <a:r>
              <a:rPr lang="en-US" altLang="zh-CN" sz="36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而黛主父母双亡</a:t>
            </a:r>
            <a:r>
              <a:rPr lang="en-US" altLang="zh-CN" sz="36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无人为她说媒</a:t>
            </a:r>
            <a:r>
              <a:rPr lang="en-US" altLang="zh-CN" sz="36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最终留下遗憾。（</a:t>
            </a:r>
            <a:r>
              <a:rPr lang="en-US" altLang="zh-CN" sz="3600" kern="100" dirty="0">
                <a:effectLst/>
                <a:latin typeface="Calibri" panose="020F0502020204030204" pitchFamily="34" charset="0"/>
                <a:ea typeface="宋体" panose="02010600030101010101" pitchFamily="2" charset="-122"/>
                <a:cs typeface="Times New Roman" panose="02020603050405020304" pitchFamily="18" charset="0"/>
              </a:rPr>
              <a:t>4</a:t>
            </a: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分）</a:t>
            </a:r>
          </a:p>
        </p:txBody>
      </p:sp>
    </p:spTree>
    <p:extLst>
      <p:ext uri="{BB962C8B-B14F-4D97-AF65-F5344CB8AC3E}">
        <p14:creationId xmlns:p14="http://schemas.microsoft.com/office/powerpoint/2010/main" val="200925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BB1E5-14D0-3FCC-25A2-E72D6916FDD2}"/>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72254BE6-6456-3EA9-B316-9D7ADCEF3C42}"/>
              </a:ext>
            </a:extLst>
          </p:cNvPr>
          <p:cNvSpPr txBox="1"/>
          <p:nvPr/>
        </p:nvSpPr>
        <p:spPr>
          <a:xfrm>
            <a:off x="235131" y="612845"/>
            <a:ext cx="11743509" cy="4401205"/>
          </a:xfrm>
          <a:prstGeom prst="rect">
            <a:avLst/>
          </a:prstGeom>
          <a:noFill/>
        </p:spPr>
        <p:txBody>
          <a:bodyPr wrap="square">
            <a:spAutoFit/>
          </a:bodyPr>
          <a:lstStyle/>
          <a:p>
            <a:pPr algn="just">
              <a:buNone/>
            </a:pPr>
            <a:r>
              <a:rPr lang="zh-CN" altLang="zh-CN" sz="4000" kern="100" dirty="0">
                <a:effectLst/>
                <a:latin typeface="Calibri" panose="020F0502020204030204" pitchFamily="34" charset="0"/>
                <a:ea typeface="宋体" panose="02010600030101010101" pitchFamily="2" charset="-122"/>
                <a:cs typeface="Times New Roman" panose="02020603050405020304" pitchFamily="18" charset="0"/>
              </a:rPr>
              <a:t>【考场示例】 </a:t>
            </a:r>
          </a:p>
          <a:p>
            <a:pPr algn="just">
              <a:buNone/>
            </a:pPr>
            <a:r>
              <a:rPr lang="zh-CN" altLang="zh-CN" sz="4000" kern="100" dirty="0">
                <a:effectLst/>
                <a:latin typeface="Calibri" panose="020F0502020204030204" pitchFamily="34" charset="0"/>
                <a:ea typeface="宋体" panose="02010600030101010101" pitchFamily="2" charset="-122"/>
                <a:cs typeface="Times New Roman" panose="02020603050405020304" pitchFamily="18" charset="0"/>
              </a:rPr>
              <a:t>（</a:t>
            </a:r>
            <a:r>
              <a:rPr lang="en-US" altLang="zh-CN" sz="4000" kern="100" dirty="0">
                <a:effectLst/>
                <a:latin typeface="Calibri" panose="020F0502020204030204" pitchFamily="34" charset="0"/>
                <a:ea typeface="宋体" panose="02010600030101010101" pitchFamily="2" charset="-122"/>
                <a:cs typeface="Times New Roman" panose="02020603050405020304" pitchFamily="18" charset="0"/>
              </a:rPr>
              <a:t>2</a:t>
            </a:r>
            <a:r>
              <a:rPr lang="zh-CN" altLang="zh-CN" sz="4000" kern="100" dirty="0">
                <a:effectLst/>
                <a:latin typeface="Calibri" panose="020F0502020204030204" pitchFamily="34" charset="0"/>
                <a:ea typeface="宋体" panose="02010600030101010101" pitchFamily="2" charset="-122"/>
                <a:cs typeface="Times New Roman" panose="02020603050405020304" pitchFamily="18" charset="0"/>
              </a:rPr>
              <a:t>）原因</a:t>
            </a:r>
            <a:r>
              <a:rPr lang="en-US" altLang="zh-CN" sz="40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4000" kern="100" dirty="0">
                <a:effectLst/>
                <a:latin typeface="Calibri" panose="020F0502020204030204" pitchFamily="34" charset="0"/>
                <a:ea typeface="宋体" panose="02010600030101010101" pitchFamily="2" charset="-122"/>
                <a:cs typeface="Times New Roman" panose="02020603050405020304" pitchFamily="18" charset="0"/>
              </a:rPr>
              <a:t>封建制度的压迫、封建家族的联姻、包办婚姻的禁锢。即使宝玉与黛去相爱相随</a:t>
            </a:r>
            <a:r>
              <a:rPr lang="en-US" altLang="zh-CN" sz="40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4000" kern="100" dirty="0">
                <a:effectLst/>
                <a:latin typeface="Calibri" panose="020F0502020204030204" pitchFamily="34" charset="0"/>
                <a:ea typeface="宋体" panose="02010600030101010101" pitchFamily="2" charset="-122"/>
                <a:cs typeface="Times New Roman" panose="02020603050405020304" pitchFamily="18" charset="0"/>
              </a:rPr>
              <a:t>却仍抵不过宝玉与宝钗门当户对、金玉良缘的父母之命，在王夫人的安排下</a:t>
            </a:r>
            <a:r>
              <a:rPr lang="en-US" altLang="zh-CN" sz="40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4000" kern="100" dirty="0">
                <a:effectLst/>
                <a:latin typeface="Calibri" panose="020F0502020204030204" pitchFamily="34" charset="0"/>
                <a:ea typeface="宋体" panose="02010600030101010101" pitchFamily="2" charset="-122"/>
                <a:cs typeface="Times New Roman" panose="02020603050405020304" pitchFamily="18" charset="0"/>
              </a:rPr>
              <a:t>贾宝玉与宝钗大婚，黛玉悲痛欲绝</a:t>
            </a:r>
            <a:r>
              <a:rPr lang="en-US" altLang="zh-CN" sz="40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4000" kern="100" dirty="0">
                <a:effectLst/>
                <a:latin typeface="Calibri" panose="020F0502020204030204" pitchFamily="34" charset="0"/>
                <a:ea typeface="宋体" panose="02010600030101010101" pitchFamily="2" charset="-122"/>
                <a:cs typeface="Times New Roman" panose="02020603050405020304" pitchFamily="18" charset="0"/>
              </a:rPr>
              <a:t>焚稿后泪尽而亡</a:t>
            </a:r>
            <a:r>
              <a:rPr lang="en-US" altLang="zh-CN" sz="40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4000" kern="100" dirty="0">
                <a:effectLst/>
                <a:latin typeface="Calibri" panose="020F0502020204030204" pitchFamily="34" charset="0"/>
                <a:ea typeface="宋体" panose="02010600030101010101" pitchFamily="2" charset="-122"/>
                <a:cs typeface="Times New Roman" panose="02020603050405020304" pitchFamily="18" charset="0"/>
              </a:rPr>
              <a:t>可见封建家长制对男女自由恋爱的否定，拆散了宝黛</a:t>
            </a:r>
            <a:r>
              <a:rPr lang="en-US" altLang="zh-CN" sz="40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4000" kern="100" dirty="0">
                <a:effectLst/>
                <a:latin typeface="Calibri" panose="020F0502020204030204" pitchFamily="34" charset="0"/>
                <a:ea typeface="宋体" panose="02010600030101010101" pitchFamily="2" charset="-122"/>
                <a:cs typeface="Times New Roman" panose="02020603050405020304" pitchFamily="18" charset="0"/>
              </a:rPr>
              <a:t>让二人的爱情走向了悲剧。（</a:t>
            </a:r>
            <a:r>
              <a:rPr lang="en-US" altLang="zh-CN" sz="4000" kern="100" dirty="0">
                <a:effectLst/>
                <a:latin typeface="Calibri" panose="020F0502020204030204" pitchFamily="34" charset="0"/>
                <a:ea typeface="宋体" panose="02010600030101010101" pitchFamily="2" charset="-122"/>
                <a:cs typeface="Times New Roman" panose="02020603050405020304" pitchFamily="18" charset="0"/>
              </a:rPr>
              <a:t>4</a:t>
            </a:r>
            <a:r>
              <a:rPr lang="zh-CN" altLang="zh-CN" sz="4000" kern="100" dirty="0">
                <a:effectLst/>
                <a:latin typeface="Calibri" panose="020F0502020204030204" pitchFamily="34" charset="0"/>
                <a:ea typeface="宋体" panose="02010600030101010101" pitchFamily="2" charset="-122"/>
                <a:cs typeface="Times New Roman" panose="02020603050405020304" pitchFamily="18" charset="0"/>
              </a:rPr>
              <a:t>分）</a:t>
            </a:r>
          </a:p>
        </p:txBody>
      </p:sp>
    </p:spTree>
    <p:extLst>
      <p:ext uri="{BB962C8B-B14F-4D97-AF65-F5344CB8AC3E}">
        <p14:creationId xmlns:p14="http://schemas.microsoft.com/office/powerpoint/2010/main" val="2467884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415CE-E1F9-0DAD-B0CC-80C0A6B0F135}"/>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65BBB084-DDD4-21DE-118A-3D9B8FC6AADE}"/>
              </a:ext>
            </a:extLst>
          </p:cNvPr>
          <p:cNvSpPr txBox="1"/>
          <p:nvPr/>
        </p:nvSpPr>
        <p:spPr>
          <a:xfrm>
            <a:off x="496389" y="612845"/>
            <a:ext cx="11273245" cy="3970318"/>
          </a:xfrm>
          <a:prstGeom prst="rect">
            <a:avLst/>
          </a:prstGeom>
          <a:noFill/>
        </p:spPr>
        <p:txBody>
          <a:bodyPr wrap="square">
            <a:spAutoFit/>
          </a:bodyPr>
          <a:lstStyle/>
          <a:p>
            <a:pPr algn="just">
              <a:buNone/>
            </a:pP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【考场示例】 </a:t>
            </a:r>
          </a:p>
          <a:p>
            <a:pPr algn="just">
              <a:buNone/>
            </a:pP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a:t>
            </a:r>
            <a:r>
              <a:rPr lang="en-US" altLang="zh-CN" sz="3600" kern="100" dirty="0">
                <a:effectLst/>
                <a:latin typeface="Calibri" panose="020F0502020204030204" pitchFamily="34" charset="0"/>
                <a:ea typeface="宋体" panose="02010600030101010101" pitchFamily="2" charset="-122"/>
                <a:cs typeface="Times New Roman" panose="02020603050405020304" pitchFamily="18" charset="0"/>
              </a:rPr>
              <a:t>3</a:t>
            </a: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）原因：世俗的“金玉良缘”之说阻碍“木石前盟”的自由爱情</a:t>
            </a:r>
            <a:r>
              <a:rPr lang="en-US" altLang="zh-CN" sz="36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宝黛爱情不为世俗封建家长、封建礼教所容。举例：宝钗的金锁与宝玉的玉是一对儿</a:t>
            </a:r>
            <a:r>
              <a:rPr lang="en-US" altLang="zh-CN" sz="36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薛姨妈也拿这件事和王夫人说</a:t>
            </a:r>
            <a:r>
              <a:rPr lang="en-US" altLang="zh-CN" sz="36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说“将来遇到有玉的方可结为婚姻”</a:t>
            </a:r>
            <a:r>
              <a:rPr lang="en-US" altLang="zh-CN" sz="36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王夫人也深深养赞同。体现“金玉良缘”更加受到封建身家长的认同</a:t>
            </a:r>
            <a:r>
              <a:rPr lang="en-US" altLang="zh-CN" sz="36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而“木石前盟”则不被认可。（</a:t>
            </a:r>
            <a:r>
              <a:rPr lang="en-US" altLang="zh-CN" sz="3600" kern="100" dirty="0">
                <a:effectLst/>
                <a:latin typeface="Calibri" panose="020F0502020204030204" pitchFamily="34" charset="0"/>
                <a:ea typeface="宋体" panose="02010600030101010101" pitchFamily="2" charset="-122"/>
                <a:cs typeface="Times New Roman" panose="02020603050405020304" pitchFamily="18" charset="0"/>
              </a:rPr>
              <a:t>4</a:t>
            </a: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分）</a:t>
            </a:r>
          </a:p>
        </p:txBody>
      </p:sp>
    </p:spTree>
    <p:extLst>
      <p:ext uri="{BB962C8B-B14F-4D97-AF65-F5344CB8AC3E}">
        <p14:creationId xmlns:p14="http://schemas.microsoft.com/office/powerpoint/2010/main" val="3550105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5A5DEB54-91E4-4946-37A7-9777526A140C}"/>
              </a:ext>
            </a:extLst>
          </p:cNvPr>
          <p:cNvSpPr txBox="1"/>
          <p:nvPr/>
        </p:nvSpPr>
        <p:spPr>
          <a:xfrm>
            <a:off x="0" y="300446"/>
            <a:ext cx="12192000" cy="5355312"/>
          </a:xfrm>
          <a:prstGeom prst="rect">
            <a:avLst/>
          </a:prstGeom>
          <a:noFill/>
        </p:spPr>
        <p:txBody>
          <a:bodyPr wrap="square">
            <a:spAutoFit/>
          </a:bodyPr>
          <a:lstStyle/>
          <a:p>
            <a:pPr algn="just">
              <a:buNone/>
            </a:pPr>
            <a:r>
              <a:rPr lang="en-US" altLang="zh-CN" sz="3600" b="1" kern="0" dirty="0">
                <a:effectLst/>
                <a:latin typeface="Times New Roman" panose="02020603050405020304" pitchFamily="18" charset="0"/>
                <a:ea typeface="宋体" panose="02010600030101010101" pitchFamily="2" charset="-122"/>
                <a:cs typeface="Times New Roman" panose="02020603050405020304" pitchFamily="18" charset="0"/>
              </a:rPr>
              <a:t>15</a:t>
            </a:r>
            <a:r>
              <a:rPr lang="zh-CN" altLang="zh-CN" sz="3600" b="1" kern="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600" b="1" kern="0" dirty="0">
                <a:effectLst/>
                <a:latin typeface="Times New Roman" panose="02020603050405020304" pitchFamily="18" charset="0"/>
                <a:ea typeface="宋体" panose="02010600030101010101" pitchFamily="2" charset="-122"/>
                <a:cs typeface="Times New Roman" panose="02020603050405020304" pitchFamily="18" charset="0"/>
              </a:rPr>
              <a:t>3</a:t>
            </a:r>
            <a:r>
              <a:rPr lang="zh-CN" altLang="zh-CN" sz="3600" b="1" kern="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3600" b="1" kern="100" dirty="0">
                <a:effectLst/>
                <a:latin typeface="Calibri" panose="020F0502020204030204" pitchFamily="34" charset="0"/>
                <a:ea typeface="宋体" panose="02010600030101010101" pitchFamily="2" charset="-122"/>
                <a:cs typeface="Times New Roman" panose="02020603050405020304" pitchFamily="18" charset="0"/>
              </a:rPr>
              <a:t>宝黛爱情悲剧体现了作者对社会人生怎样的感悟？请简要概述。（</a:t>
            </a: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2</a:t>
            </a:r>
            <a:r>
              <a:rPr lang="zh-CN" altLang="zh-CN" sz="3600" b="1" kern="100" dirty="0">
                <a:effectLst/>
                <a:latin typeface="Calibri" panose="020F0502020204030204" pitchFamily="34" charset="0"/>
                <a:ea typeface="宋体" panose="02010600030101010101" pitchFamily="2" charset="-122"/>
                <a:cs typeface="Times New Roman" panose="02020603050405020304" pitchFamily="18" charset="0"/>
              </a:rPr>
              <a:t>分）</a:t>
            </a:r>
            <a:endPar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buNone/>
            </a:pP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【答案示例】</a:t>
            </a:r>
          </a:p>
          <a:p>
            <a:pPr algn="just">
              <a:buNone/>
            </a:pP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作者认识到宝黛爱情这样美好的事物终将被世俗力量毁灭，体会到悲剧的必然性和人生的幻灭感。</a:t>
            </a:r>
          </a:p>
          <a:p>
            <a:pPr algn="just">
              <a:buNone/>
            </a:pP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【赋分说明】</a:t>
            </a:r>
          </a:p>
          <a:p>
            <a:pPr algn="just">
              <a:buNone/>
            </a:pP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美被某物毁灭，答出</a:t>
            </a:r>
            <a:r>
              <a:rPr lang="en-US" altLang="zh-CN" sz="3600" kern="100" dirty="0">
                <a:effectLst/>
                <a:latin typeface="Calibri" panose="020F0502020204030204" pitchFamily="34" charset="0"/>
                <a:ea typeface="宋体" panose="02010600030101010101" pitchFamily="2" charset="-122"/>
                <a:cs typeface="Times New Roman" panose="02020603050405020304" pitchFamily="18" charset="0"/>
              </a:rPr>
              <a:t>xx</a:t>
            </a: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被</a:t>
            </a:r>
            <a:r>
              <a:rPr lang="en-US" altLang="zh-CN" sz="3600" kern="100" dirty="0">
                <a:effectLst/>
                <a:latin typeface="Calibri" panose="020F0502020204030204" pitchFamily="34" charset="0"/>
                <a:ea typeface="宋体" panose="02010600030101010101" pitchFamily="2" charset="-122"/>
                <a:cs typeface="Times New Roman" panose="02020603050405020304" pitchFamily="18" charset="0"/>
              </a:rPr>
              <a:t>xx</a:t>
            </a: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摧毁，如感情被礼法摧毁、自由被专制摧毁等，</a:t>
            </a:r>
            <a:r>
              <a:rPr lang="en-US" altLang="zh-CN" sz="3600" kern="100" dirty="0">
                <a:effectLst/>
                <a:latin typeface="Calibri" panose="020F0502020204030204" pitchFamily="34" charset="0"/>
                <a:ea typeface="宋体" panose="02010600030101010101" pitchFamily="2" charset="-122"/>
                <a:cs typeface="Times New Roman" panose="02020603050405020304" pitchFamily="18" charset="0"/>
              </a:rPr>
              <a:t>1</a:t>
            </a: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分；</a:t>
            </a:r>
          </a:p>
          <a:p>
            <a:pPr algn="just">
              <a:buNone/>
            </a:pP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是必然的或幻灭的，</a:t>
            </a:r>
            <a:r>
              <a:rPr lang="en-US" altLang="zh-CN" sz="3600" kern="100" dirty="0">
                <a:effectLst/>
                <a:latin typeface="Calibri" panose="020F0502020204030204" pitchFamily="34" charset="0"/>
                <a:ea typeface="宋体" panose="02010600030101010101" pitchFamily="2" charset="-122"/>
                <a:cs typeface="Times New Roman" panose="02020603050405020304" pitchFamily="18" charset="0"/>
              </a:rPr>
              <a:t>1</a:t>
            </a: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分。</a:t>
            </a:r>
          </a:p>
          <a:p>
            <a:pPr algn="just">
              <a:buNone/>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826434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43C89B16-5139-4ADF-50EA-F98B094FBCA8}"/>
              </a:ext>
            </a:extLst>
          </p:cNvPr>
          <p:cNvSpPr txBox="1"/>
          <p:nvPr/>
        </p:nvSpPr>
        <p:spPr>
          <a:xfrm>
            <a:off x="300445" y="1373334"/>
            <a:ext cx="11364685" cy="4247317"/>
          </a:xfrm>
          <a:prstGeom prst="rect">
            <a:avLst/>
          </a:prstGeom>
          <a:noFill/>
        </p:spPr>
        <p:txBody>
          <a:bodyPr wrap="square">
            <a:spAutoFit/>
          </a:bodyPr>
          <a:lstStyle/>
          <a:p>
            <a:pPr algn="just">
              <a:buNone/>
            </a:pP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【考场示例】</a:t>
            </a:r>
          </a:p>
          <a:p>
            <a:pPr algn="just">
              <a:buNone/>
            </a:pP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a:t>
            </a:r>
            <a:r>
              <a:rPr lang="en-US" altLang="zh-CN" sz="3600" kern="100" dirty="0">
                <a:effectLst/>
                <a:latin typeface="Calibri" panose="020F0502020204030204" pitchFamily="34" charset="0"/>
                <a:ea typeface="宋体" panose="02010600030101010101" pitchFamily="2" charset="-122"/>
                <a:cs typeface="Times New Roman" panose="02020603050405020304" pitchFamily="18" charset="0"/>
              </a:rPr>
              <a:t>1</a:t>
            </a: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）作者感悟到封建思想、三纲五常、伦理道德对人性的泯灭，对个性的压迫；也体现了作者“人生如梦”，美好事物终将幻灭的人生感慨。（</a:t>
            </a:r>
            <a:r>
              <a:rPr lang="en-US" altLang="zh-CN" sz="3600" kern="100" dirty="0">
                <a:effectLst/>
                <a:latin typeface="Calibri" panose="020F0502020204030204" pitchFamily="34" charset="0"/>
                <a:ea typeface="宋体" panose="02010600030101010101" pitchFamily="2" charset="-122"/>
                <a:cs typeface="Times New Roman" panose="02020603050405020304" pitchFamily="18" charset="0"/>
              </a:rPr>
              <a:t>2</a:t>
            </a: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分）</a:t>
            </a:r>
          </a:p>
          <a:p>
            <a:pPr algn="just">
              <a:buNone/>
            </a:pPr>
            <a:endParaRPr lang="en-US" altLang="zh-CN" sz="3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buNone/>
            </a:pP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a:t>
            </a:r>
            <a:r>
              <a:rPr lang="en-US" altLang="zh-CN" sz="3600" kern="100" dirty="0">
                <a:effectLst/>
                <a:latin typeface="Calibri" panose="020F0502020204030204" pitchFamily="34" charset="0"/>
                <a:ea typeface="宋体" panose="02010600030101010101" pitchFamily="2" charset="-122"/>
                <a:cs typeface="Times New Roman" panose="02020603050405020304" pitchFamily="18" charset="0"/>
              </a:rPr>
              <a:t>2</a:t>
            </a: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）体现作者对封建制度的不满和对恋爱自由的向往。（</a:t>
            </a:r>
            <a:r>
              <a:rPr lang="en-US" altLang="zh-CN" sz="3600" kern="100" dirty="0">
                <a:effectLst/>
                <a:latin typeface="Calibri" panose="020F0502020204030204" pitchFamily="34" charset="0"/>
                <a:ea typeface="宋体" panose="02010600030101010101" pitchFamily="2" charset="-122"/>
                <a:cs typeface="Times New Roman" panose="02020603050405020304" pitchFamily="18" charset="0"/>
              </a:rPr>
              <a:t>0</a:t>
            </a: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分，这是情感，非感悟）</a:t>
            </a:r>
          </a:p>
          <a:p>
            <a:pPr algn="just">
              <a:buNone/>
            </a:pPr>
            <a:r>
              <a:rPr lang="en-US" altLang="zh-CN" kern="100" dirty="0">
                <a:effectLst/>
                <a:latin typeface="Calibri" panose="020F0502020204030204" pitchFamily="34" charset="0"/>
                <a:ea typeface="宋体" panose="02010600030101010101" pitchFamily="2" charset="-122"/>
                <a:cs typeface="Times New Roman" panose="02020603050405020304" pitchFamily="18" charset="0"/>
              </a:rPr>
              <a:t> </a:t>
            </a:r>
            <a:endParaRPr lang="zh-CN" altLang="en-US" dirty="0"/>
          </a:p>
        </p:txBody>
      </p:sp>
    </p:spTree>
    <p:extLst>
      <p:ext uri="{BB962C8B-B14F-4D97-AF65-F5344CB8AC3E}">
        <p14:creationId xmlns:p14="http://schemas.microsoft.com/office/powerpoint/2010/main" val="218956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a:sym typeface="+mn-ea"/>
              </a:rPr>
              <a:t>文本内容梳理</a:t>
            </a:r>
            <a:endParaRPr lang="zh-CN" altLang="en-US"/>
          </a:p>
        </p:txBody>
      </p:sp>
      <p:sp>
        <p:nvSpPr>
          <p:cNvPr id="3" name="标题 1"/>
          <p:cNvSpPr>
            <a:spLocks noGrp="1"/>
          </p:cNvSpPr>
          <p:nvPr/>
        </p:nvSpPr>
        <p:spPr>
          <a:xfrm>
            <a:off x="519238" y="789515"/>
            <a:ext cx="11153328" cy="6355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黑体" panose="02010609060101010101" pitchFamily="49" charset="-122"/>
                <a:ea typeface="黑体" panose="02010609060101010101" pitchFamily="49" charset="-122"/>
                <a:cs typeface="+mj-cs"/>
              </a:defRPr>
            </a:lvl1pPr>
          </a:lstStyle>
          <a:p>
            <a:r>
              <a:rPr lang="zh-CN" altLang="en-US" sz="2400" spc="300" dirty="0"/>
              <a:t>材料三</a:t>
            </a:r>
            <a:r>
              <a:rPr lang="zh-CN" altLang="en-US" sz="3200" spc="300" dirty="0"/>
              <a:t> </a:t>
            </a:r>
          </a:p>
        </p:txBody>
      </p:sp>
      <p:sp>
        <p:nvSpPr>
          <p:cNvPr id="8" name="内容占位符 2"/>
          <p:cNvSpPr txBox="1"/>
          <p:nvPr/>
        </p:nvSpPr>
        <p:spPr>
          <a:xfrm>
            <a:off x="154896" y="1948881"/>
            <a:ext cx="11953240" cy="540319"/>
          </a:xfrm>
          <a:prstGeom prst="rect">
            <a:avLst/>
          </a:prstGeom>
          <a:ln>
            <a:solidFill>
              <a:schemeClr val="accent1"/>
            </a:solidFill>
          </a:ln>
        </p:spPr>
        <p:txBody>
          <a:bodyPr vert="horz" lIns="91440" tIns="45720" rIns="91440" bIns="45720" rtlCol="0">
            <a:noAutofit/>
          </a:bodyPr>
          <a:lstStyle>
            <a:lvl1pPr marL="342900" indent="-342900" algn="ctr" defTabSz="914400" rtl="0" eaLnBrk="1" latinLnBrk="0" hangingPunct="1">
              <a:spcBef>
                <a:spcPct val="20000"/>
              </a:spcBef>
              <a:buFont typeface="Wingdings" panose="05000000000000000000" pitchFamily="2" charset="2"/>
              <a:buChar char="Ø"/>
              <a:defRPr sz="2400" kern="1200">
                <a:solidFill>
                  <a:schemeClr val="tx1"/>
                </a:solidFill>
                <a:latin typeface="黑体" panose="02010609060101010101" pitchFamily="49" charset="-122"/>
                <a:ea typeface="黑体" panose="02010609060101010101" pitchFamily="49"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lnSpc>
                <a:spcPts val="3200"/>
              </a:lnSpc>
              <a:buNone/>
            </a:pPr>
            <a:r>
              <a:rPr lang="en-US" altLang="zh-CN" dirty="0"/>
              <a:t>1.</a:t>
            </a:r>
            <a:r>
              <a:rPr lang="zh-CN" altLang="zh-CN" dirty="0"/>
              <a:t>势是中国看待世界和国家关系的重要视角，</a:t>
            </a:r>
            <a:r>
              <a:rPr lang="zh-CN" altLang="en-US" dirty="0"/>
              <a:t>“</a:t>
            </a:r>
            <a:r>
              <a:rPr lang="zh-CN" altLang="zh-CN" dirty="0"/>
              <a:t>谋势</a:t>
            </a:r>
            <a:r>
              <a:rPr lang="zh-CN" altLang="en-US" dirty="0"/>
              <a:t>”</a:t>
            </a:r>
            <a:r>
              <a:rPr lang="zh-CN" altLang="zh-CN" dirty="0"/>
              <a:t>在当代呈现出了新内涵。</a:t>
            </a:r>
            <a:endParaRPr lang="en-US" altLang="zh-CN" dirty="0"/>
          </a:p>
        </p:txBody>
      </p:sp>
      <p:sp>
        <p:nvSpPr>
          <p:cNvPr id="11" name="内容占位符 2"/>
          <p:cNvSpPr txBox="1"/>
          <p:nvPr/>
        </p:nvSpPr>
        <p:spPr>
          <a:xfrm>
            <a:off x="111979" y="3902709"/>
            <a:ext cx="11967845" cy="931757"/>
          </a:xfrm>
          <a:prstGeom prst="rect">
            <a:avLst/>
          </a:prstGeom>
          <a:ln>
            <a:solidFill>
              <a:schemeClr val="accent1"/>
            </a:solidFill>
          </a:ln>
        </p:spPr>
        <p:txBody>
          <a:bodyPr vert="horz" lIns="91440" tIns="45720" rIns="91440" bIns="45720" rtlCol="0">
            <a:noAutofit/>
          </a:bodyPr>
          <a:lstStyle>
            <a:lvl1pPr marL="342900" indent="-342900" algn="ctr" defTabSz="914400" rtl="0" eaLnBrk="1" latinLnBrk="0" hangingPunct="1">
              <a:spcBef>
                <a:spcPct val="20000"/>
              </a:spcBef>
              <a:buFont typeface="Wingdings" panose="05000000000000000000" pitchFamily="2" charset="2"/>
              <a:buChar char="Ø"/>
              <a:defRPr sz="2400" kern="1200">
                <a:solidFill>
                  <a:schemeClr val="tx1"/>
                </a:solidFill>
                <a:latin typeface="黑体" panose="02010609060101010101" pitchFamily="49" charset="-122"/>
                <a:ea typeface="黑体" panose="02010609060101010101" pitchFamily="49"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lnSpc>
                <a:spcPts val="3200"/>
              </a:lnSpc>
              <a:buNone/>
            </a:pPr>
            <a:r>
              <a:rPr lang="en-US" altLang="zh-CN" dirty="0"/>
              <a:t>3.</a:t>
            </a:r>
            <a:r>
              <a:rPr lang="zh-CN" altLang="zh-CN" dirty="0"/>
              <a:t>在国家关系层面，中国关注大国间格局，重视与新兴市场国家、发展中国家共同发展</a:t>
            </a:r>
            <a:r>
              <a:rPr lang="zh-CN" altLang="en-US" dirty="0"/>
              <a:t>，</a:t>
            </a:r>
            <a:endParaRPr lang="en-US" altLang="zh-CN" dirty="0"/>
          </a:p>
          <a:p>
            <a:pPr marL="0" indent="0" algn="l">
              <a:lnSpc>
                <a:spcPts val="3200"/>
              </a:lnSpc>
              <a:buNone/>
            </a:pPr>
            <a:r>
              <a:rPr lang="zh-CN" altLang="en-US" dirty="0"/>
              <a:t>是</a:t>
            </a:r>
            <a:r>
              <a:rPr lang="zh-CN" altLang="zh-CN" dirty="0"/>
              <a:t>从</a:t>
            </a:r>
            <a:r>
              <a:rPr lang="zh-CN" altLang="en-US" dirty="0"/>
              <a:t>“</a:t>
            </a:r>
            <a:r>
              <a:rPr lang="zh-CN" altLang="zh-CN" dirty="0"/>
              <a:t>形势</a:t>
            </a:r>
            <a:r>
              <a:rPr lang="zh-CN" altLang="en-US" dirty="0"/>
              <a:t>”</a:t>
            </a:r>
            <a:r>
              <a:rPr lang="zh-CN" altLang="zh-CN" dirty="0"/>
              <a:t>角度</a:t>
            </a:r>
            <a:r>
              <a:rPr lang="zh-CN" altLang="en-US" dirty="0"/>
              <a:t>谋势。</a:t>
            </a:r>
            <a:endParaRPr lang="zh-CN" altLang="en-US" dirty="0">
              <a:solidFill>
                <a:srgbClr val="FF0000"/>
              </a:solidFill>
            </a:endParaRPr>
          </a:p>
        </p:txBody>
      </p:sp>
      <p:sp>
        <p:nvSpPr>
          <p:cNvPr id="4" name="内容占位符 2"/>
          <p:cNvSpPr txBox="1"/>
          <p:nvPr>
            <p:custDataLst>
              <p:tags r:id="rId1"/>
            </p:custDataLst>
          </p:nvPr>
        </p:nvSpPr>
        <p:spPr>
          <a:xfrm>
            <a:off x="138386" y="2815272"/>
            <a:ext cx="11967845" cy="828675"/>
          </a:xfrm>
          <a:prstGeom prst="rect">
            <a:avLst/>
          </a:prstGeom>
          <a:ln>
            <a:solidFill>
              <a:schemeClr val="accent1"/>
            </a:solidFill>
          </a:ln>
        </p:spPr>
        <p:txBody>
          <a:bodyPr vert="horz" lIns="91440" tIns="45720" rIns="91440" bIns="45720" rtlCol="0">
            <a:noAutofit/>
          </a:bodyPr>
          <a:lstStyle>
            <a:lvl1pPr marL="342900" indent="-342900" algn="ctr" defTabSz="914400" rtl="0" eaLnBrk="1" latinLnBrk="0" hangingPunct="1">
              <a:spcBef>
                <a:spcPct val="20000"/>
              </a:spcBef>
              <a:buFont typeface="Wingdings" panose="05000000000000000000" pitchFamily="2" charset="2"/>
              <a:buChar char="Ø"/>
              <a:defRPr sz="2400" kern="1200">
                <a:solidFill>
                  <a:schemeClr val="tx1"/>
                </a:solidFill>
                <a:latin typeface="黑体" panose="02010609060101010101" pitchFamily="49" charset="-122"/>
                <a:ea typeface="黑体" panose="02010609060101010101" pitchFamily="49"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lnSpc>
                <a:spcPts val="3200"/>
              </a:lnSpc>
              <a:buNone/>
            </a:pPr>
            <a:r>
              <a:rPr lang="en-US" altLang="zh-CN" dirty="0"/>
              <a:t>2.</a:t>
            </a:r>
            <a:r>
              <a:rPr lang="zh-CN" altLang="en-US" dirty="0"/>
              <a:t>各国</a:t>
            </a:r>
            <a:r>
              <a:rPr lang="zh-CN" altLang="zh-CN" dirty="0"/>
              <a:t>性利益</a:t>
            </a:r>
            <a:r>
              <a:rPr lang="zh-CN" altLang="en-US" dirty="0"/>
              <a:t>紧密相关，全球性</a:t>
            </a:r>
            <a:r>
              <a:rPr lang="zh-CN" altLang="zh-CN" dirty="0"/>
              <a:t>问题</a:t>
            </a:r>
            <a:r>
              <a:rPr lang="zh-CN" altLang="en-US" dirty="0"/>
              <a:t>日益增多，这</a:t>
            </a:r>
            <a:r>
              <a:rPr lang="zh-CN" altLang="zh-CN" dirty="0"/>
              <a:t>构成了世界整体性、联系性的大势，中国提出</a:t>
            </a:r>
            <a:r>
              <a:rPr lang="zh-CN" altLang="en-US" dirty="0"/>
              <a:t>的</a:t>
            </a:r>
            <a:r>
              <a:rPr lang="zh-CN" altLang="zh-CN" dirty="0"/>
              <a:t>构建人类命运共同体的主张</a:t>
            </a:r>
            <a:r>
              <a:rPr lang="zh-CN" altLang="en-US" dirty="0"/>
              <a:t>，是</a:t>
            </a:r>
            <a:r>
              <a:rPr lang="zh-CN" altLang="zh-CN" dirty="0"/>
              <a:t>从</a:t>
            </a:r>
            <a:r>
              <a:rPr lang="zh-CN" altLang="en-US" dirty="0"/>
              <a:t>“</a:t>
            </a:r>
            <a:r>
              <a:rPr lang="zh-CN" altLang="zh-CN" dirty="0"/>
              <a:t>趋势</a:t>
            </a:r>
            <a:r>
              <a:rPr lang="zh-CN" altLang="en-US" dirty="0"/>
              <a:t>”的</a:t>
            </a:r>
            <a:r>
              <a:rPr lang="zh-CN" altLang="zh-CN" dirty="0"/>
              <a:t>角度</a:t>
            </a:r>
            <a:r>
              <a:rPr lang="zh-CN" altLang="en-US" dirty="0"/>
              <a:t>谋势</a:t>
            </a:r>
            <a:r>
              <a:rPr lang="en-US" altLang="zh-CN" dirty="0"/>
              <a:t>。</a:t>
            </a:r>
            <a:endParaRPr lang="zh-CN" altLang="en-US" dirty="0">
              <a:solidFill>
                <a:srgbClr val="FF0000"/>
              </a:solidFill>
            </a:endParaRPr>
          </a:p>
        </p:txBody>
      </p:sp>
      <p:sp>
        <p:nvSpPr>
          <p:cNvPr id="7" name="内容占位符 2"/>
          <p:cNvSpPr txBox="1"/>
          <p:nvPr>
            <p:custDataLst>
              <p:tags r:id="rId2"/>
            </p:custDataLst>
          </p:nvPr>
        </p:nvSpPr>
        <p:spPr>
          <a:xfrm>
            <a:off x="125314" y="5093228"/>
            <a:ext cx="11983085" cy="828675"/>
          </a:xfrm>
          <a:prstGeom prst="rect">
            <a:avLst/>
          </a:prstGeom>
          <a:ln>
            <a:solidFill>
              <a:schemeClr val="accent1"/>
            </a:solidFill>
          </a:ln>
        </p:spPr>
        <p:txBody>
          <a:bodyPr vert="horz" lIns="91440" tIns="45720" rIns="91440" bIns="45720" rtlCol="0">
            <a:noAutofit/>
          </a:bodyPr>
          <a:lstStyle>
            <a:lvl1pPr marL="342900" indent="-342900" algn="ctr" defTabSz="914400" rtl="0" eaLnBrk="1" latinLnBrk="0" hangingPunct="1">
              <a:spcBef>
                <a:spcPct val="20000"/>
              </a:spcBef>
              <a:buFont typeface="Wingdings" panose="05000000000000000000" pitchFamily="2" charset="2"/>
              <a:buChar char="Ø"/>
              <a:defRPr sz="2400" kern="1200">
                <a:solidFill>
                  <a:schemeClr val="tx1"/>
                </a:solidFill>
                <a:latin typeface="黑体" panose="02010609060101010101" pitchFamily="49" charset="-122"/>
                <a:ea typeface="黑体" panose="02010609060101010101" pitchFamily="49"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lnSpc>
                <a:spcPts val="3200"/>
              </a:lnSpc>
              <a:buNone/>
            </a:pPr>
            <a:r>
              <a:rPr lang="en-US" altLang="zh-CN" dirty="0"/>
              <a:t>4.</a:t>
            </a:r>
            <a:r>
              <a:rPr lang="zh-CN" altLang="zh-CN" dirty="0"/>
              <a:t>中国外交谋势，重视把自身力量作为前提和基础，不断提升</a:t>
            </a:r>
            <a:r>
              <a:rPr lang="zh-CN" altLang="en-US" dirty="0"/>
              <a:t>自身“</a:t>
            </a:r>
            <a:r>
              <a:rPr lang="zh-CN" altLang="zh-CN" dirty="0"/>
              <a:t>势力</a:t>
            </a:r>
            <a:r>
              <a:rPr lang="zh-CN" altLang="en-US" dirty="0"/>
              <a:t>”</a:t>
            </a:r>
            <a:r>
              <a:rPr lang="zh-CN" altLang="zh-CN" dirty="0"/>
              <a:t>，即应对风险的国家能力。</a:t>
            </a:r>
            <a:endParaRPr lang="zh-CN" altLang="en-US" dirty="0">
              <a:solidFill>
                <a:srgbClr val="FF0000"/>
              </a:solidFill>
            </a:endParaRPr>
          </a:p>
        </p:txBody>
      </p:sp>
      <p:sp>
        <p:nvSpPr>
          <p:cNvPr id="9" name="内容占位符 2">
            <a:extLst>
              <a:ext uri="{FF2B5EF4-FFF2-40B4-BE49-F238E27FC236}">
                <a16:creationId xmlns:a16="http://schemas.microsoft.com/office/drawing/2014/main" id="{06DEFFF1-E4C5-5F37-3F54-71E0BD5C8F57}"/>
              </a:ext>
            </a:extLst>
          </p:cNvPr>
          <p:cNvSpPr txBox="1"/>
          <p:nvPr>
            <p:custDataLst>
              <p:tags r:id="rId3"/>
            </p:custDataLst>
          </p:nvPr>
        </p:nvSpPr>
        <p:spPr>
          <a:xfrm>
            <a:off x="138386" y="6068485"/>
            <a:ext cx="11941438" cy="650875"/>
          </a:xfrm>
          <a:prstGeom prst="rect">
            <a:avLst/>
          </a:prstGeom>
          <a:ln>
            <a:solidFill>
              <a:schemeClr val="accent1"/>
            </a:solidFill>
          </a:ln>
        </p:spPr>
        <p:txBody>
          <a:bodyPr vert="horz" lIns="91440" tIns="45720" rIns="91440" bIns="45720" rtlCol="0">
            <a:noAutofit/>
          </a:bodyPr>
          <a:lstStyle>
            <a:lvl1pPr marL="342900" indent="-342900" algn="ctr" defTabSz="914400" rtl="0" eaLnBrk="1" latinLnBrk="0" hangingPunct="1">
              <a:spcBef>
                <a:spcPct val="20000"/>
              </a:spcBef>
              <a:buFont typeface="Wingdings" panose="05000000000000000000" pitchFamily="2" charset="2"/>
              <a:buChar char="Ø"/>
              <a:defRPr sz="2400" kern="1200">
                <a:solidFill>
                  <a:schemeClr val="tx1"/>
                </a:solidFill>
                <a:latin typeface="黑体" panose="02010609060101010101" pitchFamily="49" charset="-122"/>
                <a:ea typeface="黑体" panose="02010609060101010101" pitchFamily="49"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lnSpc>
                <a:spcPts val="3200"/>
              </a:lnSpc>
              <a:buNone/>
            </a:pPr>
            <a:r>
              <a:rPr lang="en-US" altLang="zh-CN" dirty="0"/>
              <a:t>5.</a:t>
            </a:r>
            <a:r>
              <a:rPr lang="zh-CN" altLang="zh-CN" dirty="0"/>
              <a:t>中国外交从趋势、形势、势力三方面谋势</a:t>
            </a:r>
            <a:r>
              <a:rPr lang="zh-CN" altLang="en-US" dirty="0"/>
              <a:t>，体现了其</a:t>
            </a:r>
            <a:r>
              <a:rPr lang="zh-CN" altLang="zh-CN" dirty="0"/>
              <a:t>方向性、关系</a:t>
            </a:r>
            <a:r>
              <a:rPr lang="zh-CN" altLang="en-US" dirty="0"/>
              <a:t>性</a:t>
            </a:r>
            <a:r>
              <a:rPr lang="zh-CN" altLang="zh-CN" dirty="0"/>
              <a:t>和基础性。</a:t>
            </a:r>
            <a:endParaRPr lang="zh-CN" altLang="en-US" dirty="0">
              <a:solidFill>
                <a:srgbClr val="FF0000"/>
              </a:solidFill>
            </a:endParaRPr>
          </a:p>
        </p:txBody>
      </p:sp>
    </p:spTree>
    <p:extLst>
      <p:ext uri="{BB962C8B-B14F-4D97-AF65-F5344CB8AC3E}">
        <p14:creationId xmlns:p14="http://schemas.microsoft.com/office/powerpoint/2010/main" val="176866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bldLvl="0" animBg="1"/>
      <p:bldP spid="4" grpId="0" bldLvl="0" animBg="1"/>
      <p:bldP spid="7" grpId="0" bldLvl="0" animBg="1"/>
      <p:bldP spid="9"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71800" y="4267200"/>
            <a:ext cx="6024880" cy="1659255"/>
          </a:xfrm>
          <a:prstGeom prst="rect">
            <a:avLst/>
          </a:prstGeom>
        </p:spPr>
        <p:txBody>
          <a:bodyPr wrap="square" lIns="121915" tIns="60957" rIns="121915" bIns="60957">
            <a:spAutoFit/>
          </a:bodyPr>
          <a:lstStyle/>
          <a:p>
            <a:pPr algn="ctr" defTabSz="1218565">
              <a:lnSpc>
                <a:spcPts val="4000"/>
              </a:lnSpc>
            </a:pPr>
            <a:endParaRPr lang="zh-CN" altLang="en-US" sz="2400" b="1" dirty="0">
              <a:effectLst>
                <a:outerShdw blurRad="38100" dist="38100" dir="2700000" algn="tl">
                  <a:srgbClr val="000000">
                    <a:alpha val="43137"/>
                  </a:srgbClr>
                </a:outerShdw>
              </a:effectLst>
              <a:latin typeface="Book Antiqua" panose="02040602050305030304" pitchFamily="18" charset="0"/>
              <a:ea typeface="宋体" panose="02010600030101010101" pitchFamily="2" charset="-122"/>
            </a:endParaRPr>
          </a:p>
          <a:p>
            <a:pPr algn="ctr" defTabSz="1218565">
              <a:lnSpc>
                <a:spcPts val="4000"/>
              </a:lnSpc>
            </a:pPr>
            <a:endParaRPr lang="zh-CN" altLang="en-US" sz="2400" b="1" dirty="0">
              <a:effectLst>
                <a:outerShdw blurRad="38100" dist="38100" dir="2700000" algn="tl">
                  <a:srgbClr val="000000">
                    <a:alpha val="43137"/>
                  </a:srgbClr>
                </a:outerShdw>
              </a:effectLst>
              <a:latin typeface="Book Antiqua" panose="02040602050305030304" pitchFamily="18" charset="0"/>
              <a:ea typeface="宋体" panose="02010600030101010101" pitchFamily="2" charset="-122"/>
            </a:endParaRPr>
          </a:p>
          <a:p>
            <a:pPr algn="ctr" defTabSz="1218565">
              <a:lnSpc>
                <a:spcPts val="4000"/>
              </a:lnSpc>
            </a:pPr>
            <a:r>
              <a:rPr lang="zh-CN" altLang="en-US" sz="2400" b="1" dirty="0">
                <a:effectLst>
                  <a:outerShdw blurRad="38100" dist="38100" dir="2700000" algn="tl">
                    <a:srgbClr val="000000">
                      <a:alpha val="43137"/>
                    </a:srgbClr>
                  </a:outerShdw>
                </a:effectLst>
                <a:latin typeface="Book Antiqua" panose="02040602050305030304" pitchFamily="18" charset="0"/>
                <a:ea typeface="宋体" panose="02010600030101010101" pitchFamily="2" charset="-122"/>
              </a:rPr>
              <a:t> </a:t>
            </a:r>
            <a:r>
              <a:rPr lang="en-US" altLang="zh-CN" sz="2400" b="1" dirty="0">
                <a:effectLst>
                  <a:outerShdw blurRad="38100" dist="38100" dir="2700000" algn="tl">
                    <a:srgbClr val="000000">
                      <a:alpha val="43137"/>
                    </a:srgbClr>
                  </a:outerShdw>
                </a:effectLst>
                <a:latin typeface="Book Antiqua" panose="02040602050305030304" pitchFamily="18" charset="0"/>
                <a:ea typeface="宋体" panose="02010600030101010101" pitchFamily="2" charset="-122"/>
              </a:rPr>
              <a:t>   </a:t>
            </a:r>
            <a:endParaRPr lang="zh-CN" altLang="en-US" sz="2400" b="1" dirty="0">
              <a:effectLst>
                <a:outerShdw blurRad="38100" dist="38100" dir="2700000" algn="tl">
                  <a:srgbClr val="000000">
                    <a:alpha val="43137"/>
                  </a:srgbClr>
                </a:outerShdw>
              </a:effectLst>
              <a:latin typeface="Book Antiqua" panose="02040602050305030304" pitchFamily="18" charset="0"/>
              <a:ea typeface="宋体" panose="02010600030101010101" pitchFamily="2" charset="-122"/>
            </a:endParaRPr>
          </a:p>
        </p:txBody>
      </p:sp>
      <p:sp>
        <p:nvSpPr>
          <p:cNvPr id="7" name="矩形 6"/>
          <p:cNvSpPr/>
          <p:nvPr/>
        </p:nvSpPr>
        <p:spPr>
          <a:xfrm>
            <a:off x="-58420" y="1066800"/>
            <a:ext cx="1208532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4400" b="1" dirty="0">
                <a:solidFill>
                  <a:schemeClr val="tx1"/>
                </a:solidFill>
                <a:latin typeface="楷体" panose="02010609060101010101" pitchFamily="49" charset="-122"/>
                <a:ea typeface="楷体" panose="02010609060101010101" pitchFamily="49" charset="-122"/>
                <a:cs typeface="+mj-cs"/>
              </a:rPr>
              <a:t>丰台区</a:t>
            </a:r>
            <a:r>
              <a:rPr lang="en-US" altLang="zh-CN" sz="4400" b="1" dirty="0">
                <a:solidFill>
                  <a:schemeClr val="tx1"/>
                </a:solidFill>
                <a:latin typeface="楷体" panose="02010609060101010101" pitchFamily="49" charset="-122"/>
                <a:ea typeface="楷体" panose="02010609060101010101" pitchFamily="49" charset="-122"/>
                <a:cs typeface="+mj-cs"/>
              </a:rPr>
              <a:t>2024-2025</a:t>
            </a:r>
            <a:r>
              <a:rPr lang="zh-CN" altLang="en-US" sz="4400" b="1" dirty="0">
                <a:solidFill>
                  <a:schemeClr val="tx1"/>
                </a:solidFill>
                <a:latin typeface="楷体" panose="02010609060101010101" pitchFamily="49" charset="-122"/>
                <a:ea typeface="楷体" panose="02010609060101010101" pitchFamily="49" charset="-122"/>
                <a:cs typeface="+mj-cs"/>
              </a:rPr>
              <a:t>学年度第二学期</a:t>
            </a:r>
            <a:endParaRPr lang="en-US" altLang="zh-CN" sz="4400" b="1" dirty="0">
              <a:solidFill>
                <a:schemeClr val="tx1"/>
              </a:solidFill>
              <a:latin typeface="楷体" panose="02010609060101010101" pitchFamily="49" charset="-122"/>
              <a:ea typeface="楷体" panose="02010609060101010101" pitchFamily="49" charset="-122"/>
              <a:cs typeface="+mj-cs"/>
            </a:endParaRPr>
          </a:p>
          <a:p>
            <a:pPr algn="ctr">
              <a:lnSpc>
                <a:spcPct val="150000"/>
              </a:lnSpc>
            </a:pPr>
            <a:r>
              <a:rPr lang="en-US" altLang="zh-CN" sz="4400" b="1" dirty="0">
                <a:solidFill>
                  <a:schemeClr val="tx1"/>
                </a:solidFill>
                <a:latin typeface="楷体" panose="02010609060101010101" pitchFamily="49" charset="-122"/>
                <a:ea typeface="楷体" panose="02010609060101010101" pitchFamily="49" charset="-122"/>
                <a:cs typeface="+mj-cs"/>
              </a:rPr>
              <a:t>  </a:t>
            </a:r>
            <a:r>
              <a:rPr lang="zh-CN" altLang="en-US" sz="4400" b="1" dirty="0">
                <a:solidFill>
                  <a:schemeClr val="tx1"/>
                </a:solidFill>
                <a:latin typeface="楷体" panose="02010609060101010101" pitchFamily="49" charset="-122"/>
                <a:ea typeface="楷体" panose="02010609060101010101" pitchFamily="49" charset="-122"/>
                <a:cs typeface="+mj-cs"/>
              </a:rPr>
              <a:t>高三语文综合练习（一）</a:t>
            </a:r>
          </a:p>
          <a:p>
            <a:pPr algn="ctr">
              <a:lnSpc>
                <a:spcPct val="150000"/>
              </a:lnSpc>
            </a:pPr>
            <a:r>
              <a:rPr lang="zh-CN" altLang="en-US" sz="4400" b="1" dirty="0">
                <a:solidFill>
                  <a:schemeClr val="tx1"/>
                </a:solidFill>
                <a:latin typeface="楷体" panose="02010609060101010101" pitchFamily="49" charset="-122"/>
                <a:ea typeface="楷体" panose="02010609060101010101" pitchFamily="49" charset="-122"/>
                <a:cs typeface="+mj-cs"/>
              </a:rPr>
              <a:t>现代文阅读评阅与教学建议</a:t>
            </a:r>
            <a:endParaRPr lang="zh-CN" altLang="en-US" dirty="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47800" y="1828800"/>
            <a:ext cx="8917305" cy="2697662"/>
          </a:xfrm>
          <a:prstGeom prst="rect">
            <a:avLst/>
          </a:prstGeom>
          <a:noFill/>
        </p:spPr>
        <p:txBody>
          <a:bodyPr wrap="square" rtlCol="0">
            <a:spAutoFit/>
          </a:bodyPr>
          <a:lstStyle/>
          <a:p>
            <a:pPr algn="ctr">
              <a:lnSpc>
                <a:spcPct val="150000"/>
              </a:lnSpc>
            </a:pPr>
            <a:r>
              <a:rPr lang="en-US" altLang="zh-CN" sz="6000" dirty="0"/>
              <a:t>《</a:t>
            </a:r>
            <a:r>
              <a:rPr lang="zh-CN" altLang="en-US" sz="6000" dirty="0"/>
              <a:t>天下澡雪长白山</a:t>
            </a:r>
            <a:r>
              <a:rPr lang="en-US" altLang="zh-CN" sz="6000" dirty="0"/>
              <a:t>》</a:t>
            </a:r>
          </a:p>
          <a:p>
            <a:pPr algn="ctr">
              <a:lnSpc>
                <a:spcPct val="150000"/>
              </a:lnSpc>
            </a:pPr>
            <a:r>
              <a:rPr lang="zh-CN" altLang="en-US" sz="6000" dirty="0"/>
              <a:t>文</a:t>
            </a:r>
            <a:r>
              <a:rPr lang="en-US" altLang="zh-CN" sz="6000" dirty="0"/>
              <a:t> </a:t>
            </a:r>
            <a:r>
              <a:rPr lang="zh-CN" altLang="en-US" sz="6000" dirty="0"/>
              <a:t>本</a:t>
            </a:r>
            <a:r>
              <a:rPr lang="en-US" altLang="zh-CN" sz="6000" dirty="0"/>
              <a:t> </a:t>
            </a:r>
            <a:r>
              <a:rPr lang="zh-CN" altLang="en-US" sz="6000" dirty="0"/>
              <a:t>梳</a:t>
            </a:r>
            <a:r>
              <a:rPr lang="en-US" altLang="zh-CN" sz="6000" dirty="0"/>
              <a:t> </a:t>
            </a:r>
            <a:r>
              <a:rPr lang="zh-CN" altLang="en-US" sz="6000" dirty="0"/>
              <a:t>理</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0" y="152400"/>
          <a:ext cx="12179935" cy="6484620"/>
        </p:xfrm>
        <a:graphic>
          <a:graphicData uri="http://schemas.openxmlformats.org/drawingml/2006/table">
            <a:tbl>
              <a:tblPr firstRow="1" bandRow="1">
                <a:tableStyleId>{5C22544A-7EE6-4342-B048-85BDC9FD1C3A}</a:tableStyleId>
              </a:tblPr>
              <a:tblGrid>
                <a:gridCol w="8401050">
                  <a:extLst>
                    <a:ext uri="{9D8B030D-6E8A-4147-A177-3AD203B41FA5}">
                      <a16:colId xmlns:a16="http://schemas.microsoft.com/office/drawing/2014/main" val="20000"/>
                    </a:ext>
                  </a:extLst>
                </a:gridCol>
                <a:gridCol w="3778885">
                  <a:extLst>
                    <a:ext uri="{9D8B030D-6E8A-4147-A177-3AD203B41FA5}">
                      <a16:colId xmlns:a16="http://schemas.microsoft.com/office/drawing/2014/main" val="20001"/>
                    </a:ext>
                  </a:extLst>
                </a:gridCol>
              </a:tblGrid>
              <a:tr h="464185">
                <a:tc>
                  <a:txBody>
                    <a:bodyPr/>
                    <a:lstStyle/>
                    <a:p>
                      <a:pPr>
                        <a:buNone/>
                      </a:pPr>
                      <a:r>
                        <a:rPr lang="en-US" altLang="zh-CN" sz="2400">
                          <a:latin typeface="楷体" panose="02010609060101010101" pitchFamily="49" charset="-122"/>
                          <a:ea typeface="楷体" panose="02010609060101010101" pitchFamily="49" charset="-122"/>
                        </a:rPr>
                        <a:t>                   </a:t>
                      </a:r>
                      <a:r>
                        <a:rPr lang="zh-CN" altLang="en-US" sz="2400">
                          <a:latin typeface="楷体" panose="02010609060101010101" pitchFamily="49" charset="-122"/>
                          <a:ea typeface="楷体" panose="02010609060101010101" pitchFamily="49" charset="-122"/>
                        </a:rPr>
                        <a:t>原文呈现</a:t>
                      </a:r>
                    </a:p>
                  </a:txBody>
                  <a:tcPr/>
                </a:tc>
                <a:tc>
                  <a:txBody>
                    <a:bodyPr/>
                    <a:lstStyle/>
                    <a:p>
                      <a:pPr>
                        <a:buNone/>
                      </a:pPr>
                      <a:r>
                        <a:rPr lang="en-US" altLang="zh-CN"/>
                        <a:t>        </a:t>
                      </a:r>
                      <a:r>
                        <a:rPr lang="zh-CN" altLang="en-US"/>
                        <a:t>文本思路梳理</a:t>
                      </a:r>
                    </a:p>
                  </a:txBody>
                  <a:tcPr/>
                </a:tc>
                <a:extLst>
                  <a:ext uri="{0D108BD9-81ED-4DB2-BD59-A6C34878D82A}">
                    <a16:rowId xmlns:a16="http://schemas.microsoft.com/office/drawing/2014/main" val="10000"/>
                  </a:ext>
                </a:extLst>
              </a:tr>
              <a:tr h="6020435">
                <a:tc>
                  <a:txBody>
                    <a:bodyPr/>
                    <a:lstStyle/>
                    <a:p>
                      <a:pPr>
                        <a:buNone/>
                      </a:pP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   ①</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江山风月抚初雪，天下书房长白山。这一夜的大雪呀，送了我一座任我品读和挥洒</a:t>
                      </a: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的大书房。此时，我坐在大天池的边上，身披雪霁里太阳洒下的金光大氅，回望在时光的过往里注视过雪和亲近过雪的祖辈先人</a:t>
                      </a: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再现一番煮雪烹茶的传承。</a:t>
                      </a: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a:p>
                      <a:pPr>
                        <a:buNone/>
                      </a:pPr>
                      <a:r>
                        <a:rPr lang="en-US" altLang="en-US" sz="2400" dirty="0">
                          <a:latin typeface="楷体" panose="02010609060101010101" pitchFamily="49" charset="-122"/>
                          <a:ea typeface="楷体" panose="02010609060101010101" pitchFamily="49" charset="-122"/>
                          <a:cs typeface="楷体" panose="02010609060101010101" pitchFamily="49" charset="-122"/>
                        </a:rPr>
                        <a:t>  </a:t>
                      </a:r>
                    </a:p>
                    <a:p>
                      <a:pPr>
                        <a:buNone/>
                      </a:pPr>
                      <a:r>
                        <a:rPr lang="en-US" altLang="en-US" sz="2400" dirty="0">
                          <a:latin typeface="楷体" panose="02010609060101010101" pitchFamily="49" charset="-122"/>
                          <a:ea typeface="楷体" panose="02010609060101010101" pitchFamily="49" charset="-122"/>
                          <a:cs typeface="楷体" panose="02010609060101010101" pitchFamily="49" charset="-122"/>
                        </a:rPr>
                        <a:t>  ②</a:t>
                      </a:r>
                      <a:r>
                        <a:rPr lang="zh-CN" altLang="en-US" sz="2400" dirty="0">
                          <a:latin typeface="楷体" panose="02010609060101010101" pitchFamily="49" charset="-122"/>
                          <a:ea typeface="楷体" panose="02010609060101010101" pitchFamily="49" charset="-122"/>
                          <a:cs typeface="楷体" panose="02010609060101010101" pitchFamily="49" charset="-122"/>
                        </a:rPr>
                        <a:t>古人尤喜用雪水烹茶。明人张大复在《梅花草堂笔谈》中谈到</a:t>
                      </a:r>
                      <a:r>
                        <a:rPr lang="en-US" altLang="zh-CN" sz="2400" dirty="0">
                          <a:latin typeface="楷体" panose="02010609060101010101" pitchFamily="49" charset="-122"/>
                          <a:ea typeface="楷体" panose="02010609060101010101" pitchFamily="49" charset="-122"/>
                          <a:cs typeface="楷体" panose="02010609060101010101" pitchFamily="49" charset="-122"/>
                        </a:rPr>
                        <a:t>“</a:t>
                      </a:r>
                      <a:r>
                        <a:rPr lang="zh-CN" altLang="en-US" sz="2400" dirty="0">
                          <a:latin typeface="楷体" panose="02010609060101010101" pitchFamily="49" charset="-122"/>
                          <a:ea typeface="楷体" panose="02010609060101010101" pitchFamily="49" charset="-122"/>
                          <a:cs typeface="楷体" panose="02010609060101010101" pitchFamily="49" charset="-122"/>
                        </a:rPr>
                        <a:t>茶性必发于水</a:t>
                      </a:r>
                      <a:r>
                        <a:rPr lang="en-US" altLang="zh-CN" sz="2400" dirty="0">
                          <a:latin typeface="楷体" panose="02010609060101010101" pitchFamily="49" charset="-122"/>
                          <a:ea typeface="楷体" panose="02010609060101010101" pitchFamily="49" charset="-122"/>
                          <a:cs typeface="楷体" panose="02010609060101010101" pitchFamily="49" charset="-122"/>
                        </a:rPr>
                        <a:t>”</a:t>
                      </a:r>
                      <a:r>
                        <a:rPr lang="zh-CN" altLang="en-US" sz="2400" dirty="0">
                          <a:latin typeface="楷体" panose="02010609060101010101" pitchFamily="49" charset="-122"/>
                          <a:ea typeface="楷体" panose="02010609060101010101" pitchFamily="49" charset="-122"/>
                          <a:cs typeface="楷体" panose="02010609060101010101" pitchFamily="49" charset="-122"/>
                        </a:rPr>
                        <a:t>，倘若八分之茶，遇十分水茶亦十分、遇八分水则茶就八分。所以，历代论评烹茶之水，核心是清、活、轻的水质和甘香冷冽的水味儿。在各类水中拔得头筹的</a:t>
                      </a:r>
                      <a:r>
                        <a:rPr lang="en-US" altLang="zh-CN" sz="2400" dirty="0">
                          <a:latin typeface="楷体" panose="02010609060101010101" pitchFamily="49" charset="-122"/>
                          <a:ea typeface="楷体" panose="02010609060101010101" pitchFamily="49" charset="-122"/>
                          <a:cs typeface="楷体" panose="02010609060101010101" pitchFamily="49" charset="-122"/>
                        </a:rPr>
                        <a:t>,</a:t>
                      </a:r>
                      <a:r>
                        <a:rPr lang="zh-CN" altLang="en-US" sz="2400" dirty="0">
                          <a:latin typeface="楷体" panose="02010609060101010101" pitchFamily="49" charset="-122"/>
                          <a:ea typeface="楷体" panose="02010609060101010101" pitchFamily="49" charset="-122"/>
                          <a:cs typeface="楷体" panose="02010609060101010101" pitchFamily="49" charset="-122"/>
                        </a:rPr>
                        <a:t>是地下深层沁出的泉</a:t>
                      </a:r>
                      <a:r>
                        <a:rPr lang="en-US" altLang="zh-CN" sz="2400" dirty="0">
                          <a:latin typeface="楷体" panose="02010609060101010101" pitchFamily="49" charset="-122"/>
                          <a:ea typeface="楷体" panose="02010609060101010101" pitchFamily="49" charset="-122"/>
                          <a:cs typeface="楷体" panose="02010609060101010101" pitchFamily="49" charset="-122"/>
                        </a:rPr>
                        <a:t> </a:t>
                      </a:r>
                      <a:r>
                        <a:rPr lang="zh-CN" altLang="en-US" sz="2400" dirty="0">
                          <a:latin typeface="楷体" panose="02010609060101010101" pitchFamily="49" charset="-122"/>
                          <a:ea typeface="楷体" panose="02010609060101010101" pitchFamily="49" charset="-122"/>
                          <a:cs typeface="楷体" panose="02010609060101010101" pitchFamily="49" charset="-122"/>
                        </a:rPr>
                        <a:t>与天上雪相融的水，谓之天上仙物。采雪煮茶，尽显至美的中国格调和纯正的中国风味。</a:t>
                      </a:r>
                      <a:r>
                        <a:rPr lang="en-US" altLang="zh-CN" sz="2400" dirty="0">
                          <a:latin typeface="楷体" panose="02010609060101010101" pitchFamily="49" charset="-122"/>
                          <a:ea typeface="楷体" panose="02010609060101010101" pitchFamily="49" charset="-122"/>
                          <a:cs typeface="楷体" panose="02010609060101010101" pitchFamily="49" charset="-122"/>
                        </a:rPr>
                        <a:t> “</a:t>
                      </a:r>
                      <a:r>
                        <a:rPr lang="zh-CN" altLang="en-US" sz="2400" dirty="0">
                          <a:latin typeface="楷体" panose="02010609060101010101" pitchFamily="49" charset="-122"/>
                          <a:ea typeface="楷体" panose="02010609060101010101" pitchFamily="49" charset="-122"/>
                          <a:cs typeface="楷体" panose="02010609060101010101" pitchFamily="49" charset="-122"/>
                        </a:rPr>
                        <a:t>吟咏霜毛句</a:t>
                      </a:r>
                      <a:r>
                        <a:rPr lang="en-US" altLang="zh-CN" sz="2400" dirty="0">
                          <a:latin typeface="楷体" panose="02010609060101010101" pitchFamily="49" charset="-122"/>
                          <a:ea typeface="楷体" panose="02010609060101010101" pitchFamily="49" charset="-122"/>
                          <a:cs typeface="楷体" panose="02010609060101010101" pitchFamily="49" charset="-122"/>
                        </a:rPr>
                        <a:t>,</a:t>
                      </a:r>
                      <a:r>
                        <a:rPr lang="zh-CN" altLang="en-US" sz="2400" dirty="0">
                          <a:latin typeface="楷体" panose="02010609060101010101" pitchFamily="49" charset="-122"/>
                          <a:ea typeface="楷体" panose="02010609060101010101" pitchFamily="49" charset="-122"/>
                          <a:cs typeface="楷体" panose="02010609060101010101" pitchFamily="49" charset="-122"/>
                        </a:rPr>
                        <a:t>闲尝雪水茶</a:t>
                      </a:r>
                      <a:r>
                        <a:rPr lang="en-US" altLang="zh-CN" sz="2400" dirty="0">
                          <a:latin typeface="楷体" panose="02010609060101010101" pitchFamily="49" charset="-122"/>
                          <a:ea typeface="楷体" panose="02010609060101010101" pitchFamily="49" charset="-122"/>
                          <a:cs typeface="楷体" panose="02010609060101010101" pitchFamily="49" charset="-122"/>
                        </a:rPr>
                        <a:t>”,</a:t>
                      </a:r>
                      <a:r>
                        <a:rPr lang="zh-CN" altLang="en-US" sz="2400" dirty="0">
                          <a:latin typeface="楷体" panose="02010609060101010101" pitchFamily="49" charset="-122"/>
                          <a:ea typeface="楷体" panose="02010609060101010101" pitchFamily="49" charset="-122"/>
                          <a:cs typeface="楷体" panose="02010609060101010101" pitchFamily="49" charset="-122"/>
                        </a:rPr>
                        <a:t>唐代诗人白居易情有独钟于</a:t>
                      </a:r>
                      <a:r>
                        <a:rPr lang="en-US" altLang="zh-CN" sz="2400" dirty="0">
                          <a:latin typeface="楷体" panose="02010609060101010101" pitchFamily="49" charset="-122"/>
                          <a:ea typeface="楷体" panose="02010609060101010101" pitchFamily="49" charset="-122"/>
                          <a:cs typeface="楷体" panose="02010609060101010101" pitchFamily="49" charset="-122"/>
                        </a:rPr>
                        <a:t>“</a:t>
                      </a:r>
                      <a:r>
                        <a:rPr lang="zh-CN" altLang="en-US" sz="2400" dirty="0">
                          <a:latin typeface="楷体" panose="02010609060101010101" pitchFamily="49" charset="-122"/>
                          <a:ea typeface="楷体" panose="02010609060101010101" pitchFamily="49" charset="-122"/>
                          <a:cs typeface="楷体" panose="02010609060101010101" pitchFamily="49" charset="-122"/>
                        </a:rPr>
                        <a:t>雪水茶</a:t>
                      </a:r>
                      <a:r>
                        <a:rPr lang="en-US" altLang="zh-CN" sz="2400" dirty="0">
                          <a:latin typeface="楷体" panose="02010609060101010101" pitchFamily="49" charset="-122"/>
                          <a:ea typeface="楷体" panose="02010609060101010101" pitchFamily="49" charset="-122"/>
                          <a:cs typeface="楷体" panose="02010609060101010101" pitchFamily="49" charset="-122"/>
                        </a:rPr>
                        <a:t>”;“</a:t>
                      </a:r>
                      <a:r>
                        <a:rPr lang="zh-CN" altLang="en-US" sz="2400" dirty="0">
                          <a:latin typeface="楷体" panose="02010609060101010101" pitchFamily="49" charset="-122"/>
                          <a:ea typeface="楷体" panose="02010609060101010101" pitchFamily="49" charset="-122"/>
                          <a:cs typeface="楷体" panose="02010609060101010101" pitchFamily="49" charset="-122"/>
                        </a:rPr>
                        <a:t>歌咽水云凝静院</a:t>
                      </a:r>
                      <a:r>
                        <a:rPr lang="en-US" altLang="zh-CN" sz="2400" dirty="0">
                          <a:latin typeface="楷体" panose="02010609060101010101" pitchFamily="49" charset="-122"/>
                          <a:ea typeface="楷体" panose="02010609060101010101" pitchFamily="49" charset="-122"/>
                          <a:cs typeface="楷体" panose="02010609060101010101" pitchFamily="49" charset="-122"/>
                        </a:rPr>
                        <a:t>, </a:t>
                      </a:r>
                      <a:r>
                        <a:rPr lang="zh-CN" altLang="en-US" sz="2400" dirty="0">
                          <a:latin typeface="楷体" panose="02010609060101010101" pitchFamily="49" charset="-122"/>
                          <a:ea typeface="楷体" panose="02010609060101010101" pitchFamily="49" charset="-122"/>
                          <a:cs typeface="楷体" panose="02010609060101010101" pitchFamily="49" charset="-122"/>
                        </a:rPr>
                        <a:t>梦惊松雪落空岩</a:t>
                      </a:r>
                      <a:r>
                        <a:rPr lang="en-US" altLang="zh-CN" sz="2400" dirty="0">
                          <a:latin typeface="楷体" panose="02010609060101010101" pitchFamily="49" charset="-122"/>
                          <a:ea typeface="楷体" panose="02010609060101010101" pitchFamily="49" charset="-122"/>
                          <a:cs typeface="楷体" panose="02010609060101010101" pitchFamily="49" charset="-122"/>
                        </a:rPr>
                        <a:t>”</a:t>
                      </a:r>
                      <a:r>
                        <a:rPr lang="zh-CN" altLang="en-US" sz="2400" dirty="0">
                          <a:latin typeface="楷体" panose="02010609060101010101" pitchFamily="49" charset="-122"/>
                          <a:ea typeface="楷体" panose="02010609060101010101" pitchFamily="49" charset="-122"/>
                          <a:cs typeface="楷体" panose="02010609060101010101" pitchFamily="49" charset="-122"/>
                        </a:rPr>
                        <a:t>，宋代诗人苏东坡也擅长以雪水烹茶；《红楼梦》中贾宝玉在栊翠庵喝到</a:t>
                      </a:r>
                      <a:r>
                        <a:rPr lang="en-US" altLang="zh-CN" sz="2400" dirty="0">
                          <a:latin typeface="楷体" panose="02010609060101010101" pitchFamily="49" charset="-122"/>
                          <a:ea typeface="楷体" panose="02010609060101010101" pitchFamily="49" charset="-122"/>
                          <a:cs typeface="楷体" panose="02010609060101010101" pitchFamily="49" charset="-122"/>
                        </a:rPr>
                        <a:t> </a:t>
                      </a:r>
                      <a:r>
                        <a:rPr lang="zh-CN" altLang="en-US" sz="2400" dirty="0">
                          <a:latin typeface="楷体" panose="02010609060101010101" pitchFamily="49" charset="-122"/>
                          <a:ea typeface="楷体" panose="02010609060101010101" pitchFamily="49" charset="-122"/>
                          <a:cs typeface="楷体" panose="02010609060101010101" pitchFamily="49" charset="-122"/>
                        </a:rPr>
                        <a:t>的</a:t>
                      </a:r>
                      <a:r>
                        <a:rPr lang="en-US" altLang="zh-CN" sz="2400" dirty="0">
                          <a:latin typeface="楷体" panose="02010609060101010101" pitchFamily="49" charset="-122"/>
                          <a:ea typeface="楷体" panose="02010609060101010101" pitchFamily="49" charset="-122"/>
                          <a:cs typeface="楷体" panose="02010609060101010101" pitchFamily="49" charset="-122"/>
                        </a:rPr>
                        <a:t>,</a:t>
                      </a:r>
                      <a:r>
                        <a:rPr lang="zh-CN" altLang="en-US" sz="2400" dirty="0">
                          <a:latin typeface="楷体" panose="02010609060101010101" pitchFamily="49" charset="-122"/>
                          <a:ea typeface="楷体" panose="02010609060101010101" pitchFamily="49" charset="-122"/>
                          <a:cs typeface="楷体" panose="02010609060101010101" pitchFamily="49" charset="-122"/>
                        </a:rPr>
                        <a:t>是妙玉精心准备好的</a:t>
                      </a:r>
                      <a:r>
                        <a:rPr lang="en-US" altLang="zh-CN" sz="2400" dirty="0">
                          <a:latin typeface="楷体" panose="02010609060101010101" pitchFamily="49" charset="-122"/>
                          <a:ea typeface="楷体" panose="02010609060101010101" pitchFamily="49" charset="-122"/>
                          <a:cs typeface="楷体" panose="02010609060101010101" pitchFamily="49" charset="-122"/>
                        </a:rPr>
                        <a:t>“</a:t>
                      </a:r>
                      <a:r>
                        <a:rPr lang="zh-CN" altLang="en-US" sz="2400" dirty="0">
                          <a:latin typeface="楷体" panose="02010609060101010101" pitchFamily="49" charset="-122"/>
                          <a:ea typeface="楷体" panose="02010609060101010101" pitchFamily="49" charset="-122"/>
                          <a:cs typeface="楷体" panose="02010609060101010101" pitchFamily="49" charset="-122"/>
                        </a:rPr>
                        <a:t>雪水茶</a:t>
                      </a:r>
                      <a:r>
                        <a:rPr lang="en-US" altLang="zh-CN" sz="2400" dirty="0">
                          <a:latin typeface="楷体" panose="02010609060101010101" pitchFamily="49" charset="-122"/>
                          <a:ea typeface="楷体" panose="02010609060101010101" pitchFamily="49" charset="-122"/>
                          <a:cs typeface="楷体" panose="02010609060101010101" pitchFamily="49" charset="-122"/>
                        </a:rPr>
                        <a:t>”……</a:t>
                      </a:r>
                    </a:p>
                  </a:txBody>
                  <a:tcPr/>
                </a:tc>
                <a:tc>
                  <a:txBody>
                    <a:bodyPr/>
                    <a:lstStyle/>
                    <a:p>
                      <a:pPr>
                        <a:buNone/>
                      </a:pPr>
                      <a:r>
                        <a:rPr lang="zh-CN" altLang="en-US" sz="2400" dirty="0">
                          <a:solidFill>
                            <a:srgbClr val="404040"/>
                          </a:solidFill>
                          <a:latin typeface="楷体" panose="02010609060101010101" pitchFamily="49" charset="-122"/>
                          <a:ea typeface="楷体" panose="02010609060101010101" pitchFamily="49" charset="-122"/>
                          <a:cs typeface="楷体" panose="02010609060101010101" pitchFamily="49" charset="-122"/>
                          <a:sym typeface="+mn-ea"/>
                        </a:rPr>
                        <a:t>第</a:t>
                      </a: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①</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段：</a:t>
                      </a:r>
                      <a:r>
                        <a:rPr lang="zh-CN" altLang="en-US" sz="2400" dirty="0">
                          <a:solidFill>
                            <a:srgbClr val="404040"/>
                          </a:solidFill>
                          <a:latin typeface="楷体" panose="02010609060101010101" pitchFamily="49" charset="-122"/>
                          <a:ea typeface="楷体" panose="02010609060101010101" pitchFamily="49" charset="-122"/>
                          <a:cs typeface="楷体" panose="02010609060101010101" pitchFamily="49" charset="-122"/>
                          <a:sym typeface="+mn-ea"/>
                        </a:rPr>
                        <a:t>以长白山雪霁景象开篇，引出“煮雪烹茶”的文化传统。</a:t>
                      </a:r>
                    </a:p>
                    <a:p>
                      <a:pPr>
                        <a:buNone/>
                      </a:pP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a:p>
                      <a:pPr>
                        <a:buNone/>
                      </a:pP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a:p>
                      <a:pPr>
                        <a:buNone/>
                      </a:pPr>
                      <a:r>
                        <a:rPr lang="zh-CN" altLang="en-US" sz="2400" dirty="0">
                          <a:latin typeface="楷体" panose="02010609060101010101" pitchFamily="49" charset="-122"/>
                          <a:ea typeface="楷体" panose="02010609060101010101" pitchFamily="49" charset="-122"/>
                          <a:cs typeface="楷体" panose="02010609060101010101" pitchFamily="49" charset="-122"/>
                        </a:rPr>
                        <a:t>第</a:t>
                      </a:r>
                      <a:r>
                        <a:rPr lang="en-US" altLang="en-US" sz="2400" dirty="0">
                          <a:latin typeface="楷体" panose="02010609060101010101" pitchFamily="49" charset="-122"/>
                          <a:ea typeface="楷体" panose="02010609060101010101" pitchFamily="49" charset="-122"/>
                          <a:cs typeface="楷体" panose="02010609060101010101" pitchFamily="49" charset="-122"/>
                          <a:sym typeface="+mn-ea"/>
                        </a:rPr>
                        <a:t>②</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段：阐述古人喜爱用雪水烹茶，引用明人张大复的话说明茶与水的关系，强调雪水在烹茶水中的优势，还列举唐代白居易、宋代苏东坡以及《红楼梦》中妙玉准备雪水茶的例子，体现采雪煮茶的中国格调和中国风味。</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12065" y="0"/>
          <a:ext cx="12179935" cy="6484620"/>
        </p:xfrm>
        <a:graphic>
          <a:graphicData uri="http://schemas.openxmlformats.org/drawingml/2006/table">
            <a:tbl>
              <a:tblPr firstRow="1" bandRow="1">
                <a:tableStyleId>{5C22544A-7EE6-4342-B048-85BDC9FD1C3A}</a:tableStyleId>
              </a:tblPr>
              <a:tblGrid>
                <a:gridCol w="8704580">
                  <a:extLst>
                    <a:ext uri="{9D8B030D-6E8A-4147-A177-3AD203B41FA5}">
                      <a16:colId xmlns:a16="http://schemas.microsoft.com/office/drawing/2014/main" val="20000"/>
                    </a:ext>
                  </a:extLst>
                </a:gridCol>
                <a:gridCol w="3475355">
                  <a:extLst>
                    <a:ext uri="{9D8B030D-6E8A-4147-A177-3AD203B41FA5}">
                      <a16:colId xmlns:a16="http://schemas.microsoft.com/office/drawing/2014/main" val="20001"/>
                    </a:ext>
                  </a:extLst>
                </a:gridCol>
              </a:tblGrid>
              <a:tr h="464185">
                <a:tc>
                  <a:txBody>
                    <a:bodyPr/>
                    <a:lstStyle/>
                    <a:p>
                      <a:pPr>
                        <a:buNone/>
                      </a:pPr>
                      <a:r>
                        <a:rPr lang="en-US" altLang="zh-CN" sz="2400">
                          <a:latin typeface="楷体" panose="02010609060101010101" pitchFamily="49" charset="-122"/>
                          <a:ea typeface="楷体" panose="02010609060101010101" pitchFamily="49" charset="-122"/>
                        </a:rPr>
                        <a:t>                   </a:t>
                      </a:r>
                      <a:r>
                        <a:rPr lang="zh-CN" altLang="en-US" sz="2400">
                          <a:latin typeface="楷体" panose="02010609060101010101" pitchFamily="49" charset="-122"/>
                          <a:ea typeface="楷体" panose="02010609060101010101" pitchFamily="49" charset="-122"/>
                        </a:rPr>
                        <a:t>原文呈现</a:t>
                      </a:r>
                    </a:p>
                  </a:txBody>
                  <a:tcPr/>
                </a:tc>
                <a:tc>
                  <a:txBody>
                    <a:bodyPr/>
                    <a:lstStyle/>
                    <a:p>
                      <a:pPr>
                        <a:buNone/>
                      </a:pPr>
                      <a:r>
                        <a:rPr lang="en-US" altLang="zh-CN"/>
                        <a:t>        </a:t>
                      </a:r>
                      <a:r>
                        <a:rPr lang="zh-CN" altLang="en-US"/>
                        <a:t>文本思路梳理</a:t>
                      </a:r>
                    </a:p>
                  </a:txBody>
                  <a:tcPr/>
                </a:tc>
                <a:extLst>
                  <a:ext uri="{0D108BD9-81ED-4DB2-BD59-A6C34878D82A}">
                    <a16:rowId xmlns:a16="http://schemas.microsoft.com/office/drawing/2014/main" val="10000"/>
                  </a:ext>
                </a:extLst>
              </a:tr>
              <a:tr h="6020435">
                <a:tc>
                  <a:txBody>
                    <a:bodyPr/>
                    <a:lstStyle/>
                    <a:p>
                      <a:pPr>
                        <a:buNone/>
                      </a:pP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  </a:t>
                      </a:r>
                    </a:p>
                    <a:p>
                      <a:pPr>
                        <a:lnSpc>
                          <a:spcPct val="150000"/>
                        </a:lnSpc>
                        <a:buNone/>
                      </a:pP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  </a:t>
                      </a:r>
                      <a:r>
                        <a:rPr lang="en-US" altLang="en-US" sz="2800" dirty="0">
                          <a:latin typeface="楷体" panose="02010609060101010101" pitchFamily="49" charset="-122"/>
                          <a:ea typeface="楷体" panose="02010609060101010101" pitchFamily="49" charset="-122"/>
                          <a:cs typeface="楷体" panose="02010609060101010101" pitchFamily="49" charset="-122"/>
                        </a:rPr>
                        <a:t>③</a:t>
                      </a:r>
                      <a:r>
                        <a:rPr lang="zh-CN" altLang="en-US" sz="2800" dirty="0">
                          <a:latin typeface="楷体" panose="02010609060101010101" pitchFamily="49" charset="-122"/>
                          <a:ea typeface="楷体" panose="02010609060101010101" pitchFamily="49" charset="-122"/>
                          <a:cs typeface="楷体" panose="02010609060101010101" pitchFamily="49" charset="-122"/>
                        </a:rPr>
                        <a:t>落雪的采集</a:t>
                      </a:r>
                      <a:r>
                        <a:rPr lang="en-US" altLang="zh-CN" sz="2800" dirty="0">
                          <a:latin typeface="楷体" panose="02010609060101010101" pitchFamily="49" charset="-122"/>
                          <a:ea typeface="楷体" panose="02010609060101010101" pitchFamily="49" charset="-122"/>
                          <a:cs typeface="楷体" panose="02010609060101010101" pitchFamily="49" charset="-122"/>
                        </a:rPr>
                        <a:t>,</a:t>
                      </a:r>
                      <a:r>
                        <a:rPr lang="zh-CN" altLang="en-US" sz="2800" dirty="0">
                          <a:latin typeface="楷体" panose="02010609060101010101" pitchFamily="49" charset="-122"/>
                          <a:ea typeface="楷体" panose="02010609060101010101" pitchFamily="49" charset="-122"/>
                          <a:cs typeface="楷体" panose="02010609060101010101" pitchFamily="49" charset="-122"/>
                        </a:rPr>
                        <a:t>讲究掬雪的载体。</a:t>
                      </a:r>
                      <a:r>
                        <a:rPr lang="en-US" altLang="zh-CN" sz="2800" dirty="0">
                          <a:latin typeface="楷体" panose="02010609060101010101" pitchFamily="49" charset="-122"/>
                          <a:ea typeface="楷体" panose="02010609060101010101" pitchFamily="49" charset="-122"/>
                          <a:cs typeface="楷体" panose="02010609060101010101" pitchFamily="49" charset="-122"/>
                        </a:rPr>
                        <a:t>“</a:t>
                      </a:r>
                      <a:r>
                        <a:rPr lang="zh-CN" altLang="en-US" sz="2800" dirty="0">
                          <a:latin typeface="楷体" panose="02010609060101010101" pitchFamily="49" charset="-122"/>
                          <a:ea typeface="楷体" panose="02010609060101010101" pitchFamily="49" charset="-122"/>
                          <a:cs typeface="楷体" panose="02010609060101010101" pitchFamily="49" charset="-122"/>
                        </a:rPr>
                        <a:t>飞雪有声</a:t>
                      </a:r>
                      <a:r>
                        <a:rPr lang="en-US" altLang="zh-CN" sz="2800" dirty="0">
                          <a:latin typeface="楷体" panose="02010609060101010101" pitchFamily="49" charset="-122"/>
                          <a:ea typeface="楷体" panose="02010609060101010101" pitchFamily="49" charset="-122"/>
                          <a:cs typeface="楷体" panose="02010609060101010101" pitchFamily="49" charset="-122"/>
                        </a:rPr>
                        <a:t>,</a:t>
                      </a:r>
                      <a:r>
                        <a:rPr lang="zh-CN" altLang="en-US" sz="2800" dirty="0">
                          <a:latin typeface="楷体" panose="02010609060101010101" pitchFamily="49" charset="-122"/>
                          <a:ea typeface="楷体" panose="02010609060101010101" pitchFamily="49" charset="-122"/>
                          <a:cs typeface="楷体" panose="02010609060101010101" pitchFamily="49" charset="-122"/>
                        </a:rPr>
                        <a:t>惟落花间为雅</a:t>
                      </a:r>
                      <a:r>
                        <a:rPr lang="en-US" altLang="zh-CN" sz="2800" dirty="0">
                          <a:latin typeface="楷体" panose="02010609060101010101" pitchFamily="49" charset="-122"/>
                          <a:ea typeface="楷体" panose="02010609060101010101" pitchFamily="49" charset="-122"/>
                          <a:cs typeface="楷体" panose="02010609060101010101" pitchFamily="49" charset="-122"/>
                        </a:rPr>
                        <a:t>;</a:t>
                      </a:r>
                      <a:r>
                        <a:rPr lang="zh-CN" altLang="en-US" sz="2800" dirty="0">
                          <a:latin typeface="楷体" panose="02010609060101010101" pitchFamily="49" charset="-122"/>
                          <a:ea typeface="楷体" panose="02010609060101010101" pitchFamily="49" charset="-122"/>
                          <a:cs typeface="楷体" panose="02010609060101010101" pitchFamily="49" charset="-122"/>
                        </a:rPr>
                        <a:t>清茶有味</a:t>
                      </a:r>
                      <a:r>
                        <a:rPr lang="en-US" altLang="zh-CN" sz="2800" dirty="0">
                          <a:latin typeface="楷体" panose="02010609060101010101" pitchFamily="49" charset="-122"/>
                          <a:ea typeface="楷体" panose="02010609060101010101" pitchFamily="49" charset="-122"/>
                          <a:cs typeface="楷体" panose="02010609060101010101" pitchFamily="49" charset="-122"/>
                        </a:rPr>
                        <a:t>,</a:t>
                      </a:r>
                      <a:r>
                        <a:rPr lang="zh-CN" altLang="en-US" sz="2800" dirty="0">
                          <a:latin typeface="楷体" panose="02010609060101010101" pitchFamily="49" charset="-122"/>
                          <a:ea typeface="楷体" panose="02010609060101010101" pitchFamily="49" charset="-122"/>
                          <a:cs typeface="楷体" panose="02010609060101010101" pitchFamily="49" charset="-122"/>
                        </a:rPr>
                        <a:t>惟以雪烹为醇。</a:t>
                      </a:r>
                      <a:r>
                        <a:rPr lang="en-US" altLang="zh-CN" sz="2800" dirty="0">
                          <a:latin typeface="楷体" panose="02010609060101010101" pitchFamily="49" charset="-122"/>
                          <a:ea typeface="楷体" panose="02010609060101010101" pitchFamily="49" charset="-122"/>
                          <a:cs typeface="楷体" panose="02010609060101010101" pitchFamily="49" charset="-122"/>
                        </a:rPr>
                        <a:t>”</a:t>
                      </a:r>
                      <a:r>
                        <a:rPr lang="zh-CN" altLang="en-US" sz="2800" dirty="0">
                          <a:latin typeface="楷体" panose="02010609060101010101" pitchFamily="49" charset="-122"/>
                          <a:ea typeface="楷体" panose="02010609060101010101" pitchFamily="49" charset="-122"/>
                          <a:cs typeface="楷体" panose="02010609060101010101" pitchFamily="49" charset="-122"/>
                        </a:rPr>
                        <a:t>栖落于花间之雪和松针之雪，堪称珍贵。《红楼梦》中的妙玉，在招待黛玉、宝钗时所煮香茗，用的就是在梅花花蕊上采的雪。</a:t>
                      </a:r>
                      <a:r>
                        <a:rPr lang="en-US" altLang="zh-CN" sz="2800" dirty="0">
                          <a:latin typeface="楷体" panose="02010609060101010101" pitchFamily="49" charset="-122"/>
                          <a:ea typeface="楷体" panose="02010609060101010101" pitchFamily="49" charset="-122"/>
                          <a:cs typeface="楷体" panose="02010609060101010101" pitchFamily="49" charset="-122"/>
                        </a:rPr>
                        <a:t>“</a:t>
                      </a:r>
                      <a:r>
                        <a:rPr lang="zh-CN" altLang="en-US" sz="2800" dirty="0">
                          <a:latin typeface="楷体" panose="02010609060101010101" pitchFamily="49" charset="-122"/>
                          <a:ea typeface="楷体" panose="02010609060101010101" pitchFamily="49" charset="-122"/>
                          <a:cs typeface="楷体" panose="02010609060101010101" pitchFamily="49" charset="-122"/>
                        </a:rPr>
                        <a:t>闲来松间坐，看煮松上雪。</a:t>
                      </a:r>
                      <a:r>
                        <a:rPr lang="en-US" altLang="zh-CN" sz="2800" dirty="0">
                          <a:latin typeface="楷体" panose="02010609060101010101" pitchFamily="49" charset="-122"/>
                          <a:ea typeface="楷体" panose="02010609060101010101" pitchFamily="49" charset="-122"/>
                          <a:cs typeface="楷体" panose="02010609060101010101" pitchFamily="49" charset="-122"/>
                        </a:rPr>
                        <a:t>”</a:t>
                      </a:r>
                      <a:r>
                        <a:rPr lang="zh-CN" altLang="en-US" sz="2800" dirty="0">
                          <a:latin typeface="楷体" panose="02010609060101010101" pitchFamily="49" charset="-122"/>
                          <a:ea typeface="楷体" panose="02010609060101010101" pitchFamily="49" charset="-122"/>
                          <a:cs typeface="楷体" panose="02010609060101010101" pitchFamily="49" charset="-122"/>
                        </a:rPr>
                        <a:t>在唐诗人陆龟蒙看来，用山林松树之松针所托住的雪来煮茶，方大显隐逸之士的轻扬神采。</a:t>
                      </a:r>
                    </a:p>
                    <a:p>
                      <a:pPr>
                        <a:buNone/>
                      </a:pPr>
                      <a:r>
                        <a:rPr lang="en-US" altLang="en-US" sz="2400" dirty="0">
                          <a:latin typeface="楷体" panose="02010609060101010101" pitchFamily="49" charset="-122"/>
                          <a:ea typeface="楷体" panose="02010609060101010101" pitchFamily="49" charset="-122"/>
                          <a:cs typeface="楷体" panose="02010609060101010101" pitchFamily="49" charset="-122"/>
                        </a:rPr>
                        <a:t>   </a:t>
                      </a:r>
                    </a:p>
                    <a:p>
                      <a:pPr>
                        <a:buNone/>
                      </a:pPr>
                      <a:r>
                        <a:rPr lang="en-US" altLang="en-US" sz="2400" dirty="0">
                          <a:latin typeface="楷体" panose="02010609060101010101" pitchFamily="49" charset="-122"/>
                          <a:ea typeface="楷体" panose="02010609060101010101" pitchFamily="49" charset="-122"/>
                          <a:cs typeface="楷体" panose="02010609060101010101" pitchFamily="49" charset="-122"/>
                        </a:rPr>
                        <a:t>  </a:t>
                      </a: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a:txBody>
                  <a:tcPr/>
                </a:tc>
                <a:tc>
                  <a:txBody>
                    <a:bodyPr/>
                    <a:lstStyle/>
                    <a:p>
                      <a:pPr>
                        <a:buNone/>
                      </a:pPr>
                      <a:endParaRPr lang="zh-CN" altLang="en-US" sz="2400" dirty="0">
                        <a:latin typeface="楷体" panose="02010609060101010101" pitchFamily="49" charset="-122"/>
                        <a:ea typeface="楷体" panose="02010609060101010101" pitchFamily="49" charset="-122"/>
                        <a:cs typeface="楷体" panose="02010609060101010101" pitchFamily="49" charset="-122"/>
                        <a:sym typeface="+mn-ea"/>
                      </a:endParaRPr>
                    </a:p>
                    <a:p>
                      <a:pPr>
                        <a:buNone/>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第</a:t>
                      </a:r>
                      <a:r>
                        <a:rPr lang="en-US" altLang="en-US" sz="2400" dirty="0">
                          <a:latin typeface="楷体" panose="02010609060101010101" pitchFamily="49" charset="-122"/>
                          <a:ea typeface="楷体" panose="02010609060101010101" pitchFamily="49" charset="-122"/>
                          <a:cs typeface="楷体" panose="02010609060101010101" pitchFamily="49" charset="-122"/>
                          <a:sym typeface="+mn-ea"/>
                        </a:rPr>
                        <a:t>③</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段：指出落雪的采集讲究掬雪的载体，栖落于花间之雪和松针之雪珍贵，以《红楼梦》中妙玉采梅花花蕊上的雪以及陆龟蒙认为用松针上的雪煮茶能显隐逸之士神采为例进行说明。</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12065" y="0"/>
          <a:ext cx="12179935" cy="6484620"/>
        </p:xfrm>
        <a:graphic>
          <a:graphicData uri="http://schemas.openxmlformats.org/drawingml/2006/table">
            <a:tbl>
              <a:tblPr firstRow="1" bandRow="1">
                <a:tableStyleId>{5C22544A-7EE6-4342-B048-85BDC9FD1C3A}</a:tableStyleId>
              </a:tblPr>
              <a:tblGrid>
                <a:gridCol w="6693535">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464185">
                <a:tc>
                  <a:txBody>
                    <a:bodyPr/>
                    <a:lstStyle/>
                    <a:p>
                      <a:pPr>
                        <a:buNone/>
                      </a:pPr>
                      <a:r>
                        <a:rPr lang="en-US" altLang="zh-CN" sz="2400">
                          <a:latin typeface="楷体" panose="02010609060101010101" pitchFamily="49" charset="-122"/>
                          <a:ea typeface="楷体" panose="02010609060101010101" pitchFamily="49" charset="-122"/>
                        </a:rPr>
                        <a:t>                   </a:t>
                      </a:r>
                      <a:r>
                        <a:rPr lang="zh-CN" altLang="en-US" sz="2400">
                          <a:latin typeface="楷体" panose="02010609060101010101" pitchFamily="49" charset="-122"/>
                          <a:ea typeface="楷体" panose="02010609060101010101" pitchFamily="49" charset="-122"/>
                        </a:rPr>
                        <a:t>原文呈现</a:t>
                      </a:r>
                    </a:p>
                  </a:txBody>
                  <a:tcPr/>
                </a:tc>
                <a:tc>
                  <a:txBody>
                    <a:bodyPr/>
                    <a:lstStyle/>
                    <a:p>
                      <a:pPr>
                        <a:buNone/>
                      </a:pPr>
                      <a:r>
                        <a:rPr lang="en-US" altLang="zh-CN"/>
                        <a:t>        </a:t>
                      </a:r>
                      <a:r>
                        <a:rPr lang="zh-CN" altLang="en-US"/>
                        <a:t>文本思路梳理</a:t>
                      </a:r>
                    </a:p>
                  </a:txBody>
                  <a:tcPr/>
                </a:tc>
                <a:extLst>
                  <a:ext uri="{0D108BD9-81ED-4DB2-BD59-A6C34878D82A}">
                    <a16:rowId xmlns:a16="http://schemas.microsoft.com/office/drawing/2014/main" val="10000"/>
                  </a:ext>
                </a:extLst>
              </a:tr>
              <a:tr h="6020435">
                <a:tc>
                  <a:txBody>
                    <a:bodyPr/>
                    <a:lstStyle/>
                    <a:p>
                      <a:pPr>
                        <a:buNone/>
                      </a:pP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r>
                        <a:rPr lang="en-US" altLang="en-US" sz="2400">
                          <a:latin typeface="楷体" panose="02010609060101010101" pitchFamily="49" charset="-122"/>
                          <a:ea typeface="楷体" panose="02010609060101010101" pitchFamily="49" charset="-122"/>
                          <a:cs typeface="楷体" panose="02010609060101010101" pitchFamily="49" charset="-122"/>
                        </a:rPr>
                        <a:t>④</a:t>
                      </a:r>
                      <a:r>
                        <a:rPr lang="zh-CN" altLang="en-US" sz="2400">
                          <a:latin typeface="楷体" panose="02010609060101010101" pitchFamily="49" charset="-122"/>
                          <a:ea typeface="楷体" panose="02010609060101010101" pitchFamily="49" charset="-122"/>
                          <a:cs typeface="楷体" panose="02010609060101010101" pitchFamily="49" charset="-122"/>
                        </a:rPr>
                        <a:t>长白山的雪</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堪称黑土地上的</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大熊猫</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。这里的雪</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彻底地满足了世上</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优质雪</a:t>
                      </a:r>
                      <a:r>
                        <a:rPr lang="zh-CN" altLang="en-US" sz="2400">
                          <a:latin typeface="楷体" panose="02010609060101010101" pitchFamily="49" charset="-122"/>
                          <a:ea typeface="楷体" panose="02010609060101010101" pitchFamily="49" charset="-122"/>
                          <a:cs typeface="楷体" panose="02010609060101010101" pitchFamily="49" charset="-122"/>
                        </a:rPr>
                        <a:t>的三个条件</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粉雪线上的雪、海拔适宜的雪、缓冲慢坡的雪。</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长白山的雪是个站得住、立得稳的形象</a:t>
                      </a:r>
                      <a:r>
                        <a:rPr lang="zh-CN" altLang="en-US" sz="2400">
                          <a:latin typeface="楷体" panose="02010609060101010101" pitchFamily="49" charset="-122"/>
                          <a:ea typeface="楷体" panose="02010609060101010101" pitchFamily="49" charset="-122"/>
                          <a:cs typeface="楷体" panose="02010609060101010101" pitchFamily="49" charset="-122"/>
                        </a:rPr>
                        <a:t>，直至舍生取义，甘愿融化消失！作为个体的雪，</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洁身自好</a:t>
                      </a:r>
                      <a:r>
                        <a:rPr lang="zh-CN" altLang="en-US" sz="2400">
                          <a:latin typeface="楷体" panose="02010609060101010101" pitchFamily="49" charset="-122"/>
                          <a:ea typeface="楷体" panose="02010609060101010101" pitchFamily="49" charset="-122"/>
                          <a:cs typeface="楷体" panose="02010609060101010101" pitchFamily="49" charset="-122"/>
                        </a:rPr>
                        <a:t>，哪怕被玷污和受误解也不低头；作为整体的雪，是拥抱在一起的形象，象征着</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融合一体、分也分不开</a:t>
                      </a:r>
                      <a:r>
                        <a:rPr lang="zh-CN" altLang="en-US" sz="2400">
                          <a:latin typeface="楷体" panose="02010609060101010101" pitchFamily="49" charset="-122"/>
                          <a:ea typeface="楷体" panose="02010609060101010101" pitchFamily="49" charset="-122"/>
                          <a:cs typeface="楷体" panose="02010609060101010101" pitchFamily="49" charset="-122"/>
                        </a:rPr>
                        <a:t>的精神！</a:t>
                      </a:r>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雪的特质是</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文质彬彬</a:t>
                      </a:r>
                      <a:r>
                        <a:rPr lang="en-US" altLang="zh-CN" sz="2400" b="1">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温良达观。</a:t>
                      </a:r>
                      <a:r>
                        <a:rPr lang="zh-CN" altLang="en-US" sz="2400">
                          <a:latin typeface="楷体" panose="02010609060101010101" pitchFamily="49" charset="-122"/>
                          <a:ea typeface="楷体" panose="02010609060101010101" pitchFamily="49" charset="-122"/>
                          <a:cs typeface="楷体" panose="02010609060101010101" pitchFamily="49" charset="-122"/>
                        </a:rPr>
                        <a:t>但温良不是简单的温顺</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而达观也不仅仅是浅层的豁达。</a:t>
                      </a:r>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它涵养着洁净和素白的信仰</a:t>
                      </a:r>
                      <a:r>
                        <a:rPr lang="zh-CN" altLang="en-US" sz="2400">
                          <a:latin typeface="楷体" panose="02010609060101010101" pitchFamily="49" charset="-122"/>
                          <a:ea typeface="楷体" panose="02010609060101010101" pitchFamily="49" charset="-122"/>
                          <a:cs typeface="楷体" panose="02010609060101010101" pitchFamily="49" charset="-122"/>
                        </a:rPr>
                        <a:t>。洁净，既是不忘的初心，更是永生的追求。素白，既是奋斗的目的，也是努力的过程。更有背阴坡上的雪，让自己</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紧紧地抓住大地，任何力量也摇撼不了</a:t>
                      </a:r>
                      <a:r>
                        <a:rPr lang="zh-CN" altLang="en-US" sz="2400">
                          <a:latin typeface="楷体" panose="02010609060101010101" pitchFamily="49" charset="-122"/>
                          <a:ea typeface="楷体" panose="02010609060101010101" pitchFamily="49" charset="-122"/>
                          <a:cs typeface="楷体" panose="02010609060101010101" pitchFamily="49" charset="-122"/>
                        </a:rPr>
                        <a:t>。由此引申的背阴坡雪之意象，</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是自矜自勉、自律自觉，抚躬自问、洁身自好。</a:t>
                      </a:r>
                      <a:r>
                        <a:rPr lang="zh-CN" altLang="en-US" sz="2400">
                          <a:latin typeface="楷体" panose="02010609060101010101" pitchFamily="49" charset="-122"/>
                          <a:ea typeface="楷体" panose="02010609060101010101" pitchFamily="49" charset="-122"/>
                          <a:cs typeface="楷体" panose="02010609060101010101" pitchFamily="49" charset="-122"/>
                        </a:rPr>
                        <a:t>雪，以身可变而心不变的方式扎根立志。</a:t>
                      </a:r>
                    </a:p>
                  </a:txBody>
                  <a:tcPr/>
                </a:tc>
                <a:tc>
                  <a:txBody>
                    <a:bodyPr/>
                    <a:lstStyle/>
                    <a:p>
                      <a:pPr>
                        <a:buNone/>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第</a:t>
                      </a:r>
                      <a:r>
                        <a:rPr lang="en-US" altLang="en-US" sz="2400">
                          <a:latin typeface="楷体" panose="02010609060101010101" pitchFamily="49" charset="-122"/>
                          <a:ea typeface="楷体" panose="02010609060101010101" pitchFamily="49" charset="-122"/>
                          <a:cs typeface="楷体" panose="02010609060101010101" pitchFamily="49" charset="-122"/>
                          <a:sym typeface="+mn-ea"/>
                        </a:rPr>
                        <a:t>④</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段以长白山雪</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站得住、立得稳</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的形象为锚点，通过多维度的精神特质阐释其</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站得住、立得稳</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a:t>
                      </a:r>
                    </a:p>
                    <a:p>
                      <a:pPr>
                        <a:buNone/>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精神特质具体如下：</a:t>
                      </a:r>
                    </a:p>
                    <a:p>
                      <a:pPr>
                        <a:buNone/>
                      </a:pPr>
                      <a:r>
                        <a:rPr lang="en-US" altLang="zh-CN" sz="2400">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洁身自好</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2.</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融合团结</a:t>
                      </a:r>
                    </a:p>
                    <a:p>
                      <a:pPr>
                        <a:buNone/>
                      </a:pPr>
                      <a:r>
                        <a:rPr lang="en-US" altLang="zh-CN" sz="2400">
                          <a:latin typeface="楷体" panose="02010609060101010101" pitchFamily="49" charset="-122"/>
                          <a:ea typeface="楷体" panose="02010609060101010101" pitchFamily="49" charset="-122"/>
                          <a:cs typeface="楷体" panose="02010609060101010101" pitchFamily="49" charset="-122"/>
                          <a:sym typeface="+mn-ea"/>
                        </a:rPr>
                        <a:t>3.</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信仰高洁</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4.</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自律自省</a:t>
                      </a:r>
                    </a:p>
                    <a:p>
                      <a:pPr>
                        <a:buNone/>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作者并非单纯描写雪，而是通过赋予雪人格化的精神品格，解释其何以</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站得住、立得稳</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，让自然现象与文化精神形成</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形神互证</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的关系。</a:t>
                      </a:r>
                    </a:p>
                    <a:p>
                      <a:pPr>
                        <a:buNone/>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本段在结构上承上启下，将前文的</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雪水烹茶</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采雪雅趣</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收束于长白山雪这一具体形象；通过赋予雪人格化精神品格，为后文具体阐释</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澡雪精神</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作铺垫。</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39370" y="635"/>
          <a:ext cx="12216765" cy="6529705"/>
        </p:xfrm>
        <a:graphic>
          <a:graphicData uri="http://schemas.openxmlformats.org/drawingml/2006/table">
            <a:tbl>
              <a:tblPr firstRow="1" bandRow="1">
                <a:tableStyleId>{5C22544A-7EE6-4342-B048-85BDC9FD1C3A}</a:tableStyleId>
              </a:tblPr>
              <a:tblGrid>
                <a:gridCol w="8437245">
                  <a:extLst>
                    <a:ext uri="{9D8B030D-6E8A-4147-A177-3AD203B41FA5}">
                      <a16:colId xmlns:a16="http://schemas.microsoft.com/office/drawing/2014/main" val="20000"/>
                    </a:ext>
                  </a:extLst>
                </a:gridCol>
                <a:gridCol w="3779520">
                  <a:extLst>
                    <a:ext uri="{9D8B030D-6E8A-4147-A177-3AD203B41FA5}">
                      <a16:colId xmlns:a16="http://schemas.microsoft.com/office/drawing/2014/main" val="20001"/>
                    </a:ext>
                  </a:extLst>
                </a:gridCol>
              </a:tblGrid>
              <a:tr h="464185">
                <a:tc>
                  <a:txBody>
                    <a:bodyPr/>
                    <a:lstStyle/>
                    <a:p>
                      <a:pPr>
                        <a:buNone/>
                      </a:pPr>
                      <a:r>
                        <a:rPr lang="en-US" altLang="zh-CN" sz="2400">
                          <a:latin typeface="楷体" panose="02010609060101010101" pitchFamily="49" charset="-122"/>
                          <a:ea typeface="楷体" panose="02010609060101010101" pitchFamily="49" charset="-122"/>
                        </a:rPr>
                        <a:t>                   </a:t>
                      </a:r>
                      <a:r>
                        <a:rPr lang="zh-CN" altLang="en-US" sz="2400">
                          <a:latin typeface="楷体" panose="02010609060101010101" pitchFamily="49" charset="-122"/>
                          <a:ea typeface="楷体" panose="02010609060101010101" pitchFamily="49" charset="-122"/>
                        </a:rPr>
                        <a:t>原文呈现</a:t>
                      </a:r>
                    </a:p>
                  </a:txBody>
                  <a:tcPr/>
                </a:tc>
                <a:tc>
                  <a:txBody>
                    <a:bodyPr/>
                    <a:lstStyle/>
                    <a:p>
                      <a:pPr>
                        <a:buNone/>
                      </a:pPr>
                      <a:r>
                        <a:rPr lang="en-US" altLang="zh-CN"/>
                        <a:t>        </a:t>
                      </a:r>
                      <a:r>
                        <a:rPr lang="zh-CN" altLang="en-US"/>
                        <a:t>文本思路梳理</a:t>
                      </a:r>
                    </a:p>
                  </a:txBody>
                  <a:tcPr/>
                </a:tc>
                <a:extLst>
                  <a:ext uri="{0D108BD9-81ED-4DB2-BD59-A6C34878D82A}">
                    <a16:rowId xmlns:a16="http://schemas.microsoft.com/office/drawing/2014/main" val="10000"/>
                  </a:ext>
                </a:extLst>
              </a:tr>
              <a:tr h="6019800">
                <a:tc>
                  <a:txBody>
                    <a:bodyPr/>
                    <a:lstStyle/>
                    <a:p>
                      <a:pPr>
                        <a:buNone/>
                      </a:pP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  </a:t>
                      </a:r>
                      <a:r>
                        <a:rPr lang="en-US" altLang="en-US" sz="2800" dirty="0">
                          <a:latin typeface="楷体" panose="02010609060101010101" pitchFamily="49" charset="-122"/>
                          <a:ea typeface="楷体" panose="02010609060101010101" pitchFamily="49" charset="-122"/>
                          <a:cs typeface="楷体" panose="02010609060101010101" pitchFamily="49" charset="-122"/>
                          <a:sym typeface="+mn-ea"/>
                        </a:rPr>
                        <a:t>⑤</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《庄子</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知北游》中有言</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汝齐戒</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疏瀹而心</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澡雪而精神。</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刘勰在《文心雕龙</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神思》里发挥</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是以陶钧文思</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贵在虚静</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疏瀹五藏</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澡雪精神。</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古人在说白雪的纯净</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以雪洗身、至高至洁</a:t>
                      </a:r>
                      <a:r>
                        <a:rPr lang="en-US" altLang="zh-CN"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可以精神爽、气象新</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。这时的</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瀹</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字</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已经从明代一种名为</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瀹饮法</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的饮茶方法，跃升为</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疏通心境之法</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，不动声色地诠释了澡雪精神的含义。</a:t>
                      </a:r>
                    </a:p>
                    <a:p>
                      <a:pPr>
                        <a:buNone/>
                      </a:pPr>
                      <a:endParaRPr lang="en-US" altLang="zh-CN" sz="2800" dirty="0">
                        <a:latin typeface="楷体" panose="02010609060101010101" pitchFamily="49" charset="-122"/>
                        <a:ea typeface="楷体" panose="02010609060101010101" pitchFamily="49" charset="-122"/>
                        <a:cs typeface="楷体" panose="02010609060101010101" pitchFamily="49" charset="-122"/>
                        <a:sym typeface="+mn-ea"/>
                      </a:endParaRPr>
                    </a:p>
                    <a:p>
                      <a:pPr>
                        <a:buNone/>
                      </a:pPr>
                      <a:r>
                        <a:rPr lang="en-US" altLang="en-US" sz="2800" dirty="0">
                          <a:latin typeface="楷体" panose="02010609060101010101" pitchFamily="49" charset="-122"/>
                          <a:ea typeface="楷体" panose="02010609060101010101" pitchFamily="49" charset="-122"/>
                          <a:cs typeface="楷体" panose="02010609060101010101" pitchFamily="49" charset="-122"/>
                          <a:sym typeface="+mn-ea"/>
                        </a:rPr>
                        <a:t>  ⑥</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雪虽具象</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用法却是高品级的抽象。</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澡也非具体的肉身澡</a:t>
                      </a:r>
                      <a:r>
                        <a:rPr lang="en-US" altLang="zh-CN"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而是精神上的沐浴</a:t>
                      </a:r>
                      <a:r>
                        <a:rPr lang="en-US" altLang="zh-CN"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非重在具体的洗</a:t>
                      </a:r>
                      <a:r>
                        <a:rPr lang="en-US" altLang="zh-CN"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而强调寓意性的涤</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一边纳进清醒的神志</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一</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边剔除庸俗的杂念</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审美的</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种子深播心上，也就让</a:t>
                      </a: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污浊没有了立足之地</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。雪能洗，茶可以涤，在这一点上，茶就有理</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由与雪同席而坐了。</a:t>
                      </a:r>
                    </a:p>
                  </a:txBody>
                  <a:tcPr/>
                </a:tc>
                <a:tc>
                  <a:txBody>
                    <a:bodyPr/>
                    <a:lstStyle/>
                    <a:p>
                      <a:pPr>
                        <a:buNone/>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第</a:t>
                      </a:r>
                      <a:r>
                        <a:rPr lang="en-US" altLang="en-US" sz="2400" dirty="0">
                          <a:latin typeface="楷体" panose="02010609060101010101" pitchFamily="49" charset="-122"/>
                          <a:ea typeface="楷体" panose="02010609060101010101" pitchFamily="49" charset="-122"/>
                          <a:cs typeface="楷体" panose="02010609060101010101" pitchFamily="49" charset="-122"/>
                          <a:sym typeface="+mn-ea"/>
                        </a:rPr>
                        <a:t>⑤</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段：</a:t>
                      </a:r>
                      <a:r>
                        <a:rPr lang="zh-CN" altLang="en-US" sz="2400" b="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溯源</a:t>
                      </a:r>
                      <a:r>
                        <a:rPr lang="en-US" altLang="zh-CN" sz="2400" b="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澡雪精神</a:t>
                      </a:r>
                      <a:r>
                        <a:rPr lang="en-US" altLang="zh-CN" sz="2400" b="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的哲学本源</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，引用庄子、刘勰关于</a:t>
                      </a: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澡雪精神</a:t>
                      </a: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的表述，说明古人认为白雪纯净，以雪洗身，至高至洁，进而疏通心境，让人精神爽、气象新，从而诠释了澡雪精神的含义。</a:t>
                      </a:r>
                    </a:p>
                    <a:p>
                      <a:pPr>
                        <a:buNone/>
                      </a:pPr>
                      <a:endParaRPr lang="zh-CN" altLang="en-US" sz="2400" dirty="0">
                        <a:latin typeface="楷体" panose="02010609060101010101" pitchFamily="49" charset="-122"/>
                        <a:ea typeface="楷体" panose="02010609060101010101" pitchFamily="49" charset="-122"/>
                        <a:cs typeface="楷体" panose="02010609060101010101" pitchFamily="49" charset="-122"/>
                        <a:sym typeface="+mn-ea"/>
                      </a:endParaRPr>
                    </a:p>
                    <a:p>
                      <a:pPr>
                        <a:buNone/>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第</a:t>
                      </a:r>
                      <a:r>
                        <a:rPr lang="en-US" altLang="en-US" sz="2400" dirty="0">
                          <a:latin typeface="楷体" panose="02010609060101010101" pitchFamily="49" charset="-122"/>
                          <a:ea typeface="楷体" panose="02010609060101010101" pitchFamily="49" charset="-122"/>
                          <a:cs typeface="楷体" panose="02010609060101010101" pitchFamily="49" charset="-122"/>
                          <a:sym typeface="+mn-ea"/>
                        </a:rPr>
                        <a:t>⑥</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段</a:t>
                      </a:r>
                      <a:r>
                        <a:rPr lang="zh-CN" altLang="en-US" sz="2400" b="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抽象解读</a:t>
                      </a:r>
                      <a:r>
                        <a:rPr lang="en-US" altLang="zh-CN" sz="2400" b="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澡雪</a:t>
                      </a:r>
                      <a:r>
                        <a:rPr lang="en-US" altLang="zh-CN" sz="2400" b="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含义</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，从内心修养和审美角度，阐释</a:t>
                      </a:r>
                      <a:r>
                        <a:rPr lang="en-US" altLang="zh-CN" sz="24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澡</a:t>
                      </a:r>
                      <a:r>
                        <a:rPr lang="en-US" altLang="zh-CN" sz="24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是精神上的沐浴，强调剔除庸俗杂念，让污浊无立足之地。</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39370" y="635"/>
          <a:ext cx="12216765" cy="6483985"/>
        </p:xfrm>
        <a:graphic>
          <a:graphicData uri="http://schemas.openxmlformats.org/drawingml/2006/table">
            <a:tbl>
              <a:tblPr firstRow="1" bandRow="1">
                <a:tableStyleId>{5C22544A-7EE6-4342-B048-85BDC9FD1C3A}</a:tableStyleId>
              </a:tblPr>
              <a:tblGrid>
                <a:gridCol w="7591425">
                  <a:extLst>
                    <a:ext uri="{9D8B030D-6E8A-4147-A177-3AD203B41FA5}">
                      <a16:colId xmlns:a16="http://schemas.microsoft.com/office/drawing/2014/main" val="20000"/>
                    </a:ext>
                  </a:extLst>
                </a:gridCol>
                <a:gridCol w="4625340">
                  <a:extLst>
                    <a:ext uri="{9D8B030D-6E8A-4147-A177-3AD203B41FA5}">
                      <a16:colId xmlns:a16="http://schemas.microsoft.com/office/drawing/2014/main" val="20001"/>
                    </a:ext>
                  </a:extLst>
                </a:gridCol>
              </a:tblGrid>
              <a:tr h="464185">
                <a:tc>
                  <a:txBody>
                    <a:bodyPr/>
                    <a:lstStyle/>
                    <a:p>
                      <a:pPr>
                        <a:buNone/>
                      </a:pPr>
                      <a:r>
                        <a:rPr lang="en-US" altLang="zh-CN" sz="2400">
                          <a:latin typeface="楷体" panose="02010609060101010101" pitchFamily="49" charset="-122"/>
                          <a:ea typeface="楷体" panose="02010609060101010101" pitchFamily="49" charset="-122"/>
                        </a:rPr>
                        <a:t>                   </a:t>
                      </a:r>
                      <a:r>
                        <a:rPr lang="zh-CN" altLang="en-US" sz="2400">
                          <a:latin typeface="楷体" panose="02010609060101010101" pitchFamily="49" charset="-122"/>
                          <a:ea typeface="楷体" panose="02010609060101010101" pitchFamily="49" charset="-122"/>
                        </a:rPr>
                        <a:t>原文呈现</a:t>
                      </a:r>
                    </a:p>
                  </a:txBody>
                  <a:tcPr/>
                </a:tc>
                <a:tc>
                  <a:txBody>
                    <a:bodyPr/>
                    <a:lstStyle/>
                    <a:p>
                      <a:pPr>
                        <a:buNone/>
                      </a:pPr>
                      <a:r>
                        <a:rPr lang="en-US" altLang="zh-CN"/>
                        <a:t>        </a:t>
                      </a:r>
                      <a:r>
                        <a:rPr lang="zh-CN" altLang="en-US"/>
                        <a:t>文本思路梳理</a:t>
                      </a:r>
                    </a:p>
                  </a:txBody>
                  <a:tcPr/>
                </a:tc>
                <a:extLst>
                  <a:ext uri="{0D108BD9-81ED-4DB2-BD59-A6C34878D82A}">
                    <a16:rowId xmlns:a16="http://schemas.microsoft.com/office/drawing/2014/main" val="10000"/>
                  </a:ext>
                </a:extLst>
              </a:tr>
              <a:tr h="6019800">
                <a:tc>
                  <a:txBody>
                    <a:bodyPr/>
                    <a:lstStyle/>
                    <a:p>
                      <a:pPr>
                        <a:buNone/>
                      </a:pP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r>
                        <a:rPr lang="en-US" altLang="en-US" sz="2400">
                          <a:latin typeface="楷体" panose="02010609060101010101" pitchFamily="49" charset="-122"/>
                          <a:ea typeface="楷体" panose="02010609060101010101" pitchFamily="49" charset="-122"/>
                          <a:cs typeface="楷体" panose="02010609060101010101" pitchFamily="49" charset="-122"/>
                        </a:rPr>
                        <a:t>⑦</a:t>
                      </a:r>
                      <a:r>
                        <a:rPr lang="zh-CN" altLang="en-US" sz="2400">
                          <a:latin typeface="楷体" panose="02010609060101010101" pitchFamily="49" charset="-122"/>
                          <a:ea typeface="楷体" panose="02010609060101010101" pitchFamily="49" charset="-122"/>
                          <a:cs typeface="楷体" panose="02010609060101010101" pitchFamily="49" charset="-122"/>
                        </a:rPr>
                        <a:t>其实</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真正的用白雪洁身的体验</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是从心底寒彻到皮肤发热发烫</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最终热血沸腾、精神振奋。</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澡雪精神</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不单单是文人的一种讲究</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更是对生命的一种自我约束。所以</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澡雪精神</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也被奉为中国传统文人强化品行磨炼、保持身心纯粹的座右铭。</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澡雪精神</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本身蕴含着很大的勇气和毅力</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而白雪皑皑的长白山</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也蓄积着勇敢和坚毅。</a:t>
                      </a:r>
                    </a:p>
                    <a:p>
                      <a:pPr>
                        <a:buNone/>
                      </a:pPr>
                      <a:endParaRPr lang="en-US" altLang="zh-CN" sz="2400">
                        <a:latin typeface="楷体" panose="02010609060101010101" pitchFamily="49" charset="-122"/>
                        <a:ea typeface="楷体" panose="02010609060101010101" pitchFamily="49" charset="-122"/>
                        <a:cs typeface="楷体" panose="02010609060101010101" pitchFamily="49" charset="-122"/>
                      </a:endParaRPr>
                    </a:p>
                    <a:p>
                      <a:pPr>
                        <a:buNone/>
                      </a:pPr>
                      <a:r>
                        <a:rPr lang="en-US" altLang="en-US" sz="2400">
                          <a:latin typeface="楷体" panose="02010609060101010101" pitchFamily="49" charset="-122"/>
                          <a:ea typeface="楷体" panose="02010609060101010101" pitchFamily="49" charset="-122"/>
                          <a:cs typeface="楷体" panose="02010609060101010101" pitchFamily="49" charset="-122"/>
                        </a:rPr>
                        <a:t>  ⑧</a:t>
                      </a:r>
                      <a:r>
                        <a:rPr lang="zh-CN" altLang="en-US" sz="2400">
                          <a:latin typeface="楷体" panose="02010609060101010101" pitchFamily="49" charset="-122"/>
                          <a:ea typeface="楷体" panose="02010609060101010101" pitchFamily="49" charset="-122"/>
                          <a:cs typeface="楷体" panose="02010609060101010101" pitchFamily="49" charset="-122"/>
                        </a:rPr>
                        <a:t>从《庄子</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知北游》里走出来以后</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澡雪精神</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已经由方步逐渐走成了健步。雪</a:t>
                      </a:r>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为何会洁身自好</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进而助力修养高的人以纯洁自身</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苏轼在《仇池笔记》中言</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瀹</a:t>
                      </a:r>
                      <a:r>
                        <a:rPr lang="zh-CN" altLang="en-US" sz="2400">
                          <a:latin typeface="楷体" panose="02010609060101010101" pitchFamily="49" charset="-122"/>
                          <a:ea typeface="楷体" panose="02010609060101010101" pitchFamily="49" charset="-122"/>
                          <a:cs typeface="楷体" panose="02010609060101010101" pitchFamily="49" charset="-122"/>
                        </a:rPr>
                        <a:t>茶煮药</a:t>
                      </a:r>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皆美而有益。</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李时珍在《本草纲目》中记载</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腊雪甘冷无毒</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解一切毒</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治天行时气瘟</a:t>
                      </a:r>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疫。</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《礼记》中说</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儒有澡身而浴德。</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冻伤搓雪</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民间早已流传为治疗方法</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人们在赞誉雪的天然解毒功效，雪则超越解毒而达到赋予人以新生之妙。</a:t>
                      </a:r>
                    </a:p>
                  </a:txBody>
                  <a:tcPr/>
                </a:tc>
                <a:tc>
                  <a:txBody>
                    <a:bodyPr/>
                    <a:lstStyle/>
                    <a:p>
                      <a:pPr>
                        <a:buNone/>
                      </a:pPr>
                      <a:r>
                        <a:rPr lang="zh-CN" altLang="en-US" sz="24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第</a:t>
                      </a:r>
                      <a:r>
                        <a:rPr lang="en-US" altLang="en-US" sz="24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⑦</a:t>
                      </a:r>
                      <a:r>
                        <a:rPr lang="zh-CN" altLang="en-US" sz="24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段指出</a:t>
                      </a:r>
                      <a:r>
                        <a:rPr lang="en-US" altLang="zh-CN" sz="24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澡雪精神</a:t>
                      </a:r>
                      <a:r>
                        <a:rPr lang="en-US" altLang="zh-CN" sz="24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的生命修行的实践意义</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，结合身体体验（寒彻至热血沸腾），提出其是对生命的自我约束，是传统文人强化品行磨炼、保持身心纯粹的座右铭，且蕴含勇气和毅力。</a:t>
                      </a:r>
                    </a:p>
                    <a:p>
                      <a:pPr>
                        <a:buNone/>
                      </a:pPr>
                      <a:endParaRPr lang="zh-CN" altLang="en-US" sz="2400">
                        <a:latin typeface="楷体" panose="02010609060101010101" pitchFamily="49" charset="-122"/>
                        <a:ea typeface="楷体" panose="02010609060101010101" pitchFamily="49" charset="-122"/>
                        <a:cs typeface="楷体" panose="02010609060101010101" pitchFamily="49" charset="-122"/>
                        <a:sym typeface="+mn-ea"/>
                      </a:endParaRPr>
                    </a:p>
                    <a:p>
                      <a:pPr>
                        <a:buNone/>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第</a:t>
                      </a:r>
                      <a:r>
                        <a:rPr lang="en-US" altLang="en-US" sz="2400">
                          <a:latin typeface="楷体" panose="02010609060101010101" pitchFamily="49" charset="-122"/>
                          <a:ea typeface="楷体" panose="02010609060101010101" pitchFamily="49" charset="-122"/>
                          <a:cs typeface="楷体" panose="02010609060101010101" pitchFamily="49" charset="-122"/>
                          <a:sym typeface="+mn-ea"/>
                        </a:rPr>
                        <a:t>⑧</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段从</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澡雪</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中</a:t>
                      </a:r>
                      <a:r>
                        <a:rPr lang="en-US" altLang="zh-CN" sz="24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雪</a:t>
                      </a:r>
                      <a:r>
                        <a:rPr lang="en-US" altLang="zh-CN" sz="24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的角度，阐释</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雪</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为何会洁身自好</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进而助力修养高的人以纯洁自身</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的原因，引用苏轼、李时珍、《礼记》的话语，分别从雪的实用价值、药用价值、道德修养价值等角度，来进行解读，赋予雪现实与精神双重疗愈价值，进一步强调了</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澡雪浴德</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39370" y="635"/>
          <a:ext cx="12216765" cy="6499225"/>
        </p:xfrm>
        <a:graphic>
          <a:graphicData uri="http://schemas.openxmlformats.org/drawingml/2006/table">
            <a:tbl>
              <a:tblPr firstRow="1" bandRow="1">
                <a:tableStyleId>{5C22544A-7EE6-4342-B048-85BDC9FD1C3A}</a:tableStyleId>
              </a:tblPr>
              <a:tblGrid>
                <a:gridCol w="8371205">
                  <a:extLst>
                    <a:ext uri="{9D8B030D-6E8A-4147-A177-3AD203B41FA5}">
                      <a16:colId xmlns:a16="http://schemas.microsoft.com/office/drawing/2014/main" val="20000"/>
                    </a:ext>
                  </a:extLst>
                </a:gridCol>
                <a:gridCol w="3845560">
                  <a:extLst>
                    <a:ext uri="{9D8B030D-6E8A-4147-A177-3AD203B41FA5}">
                      <a16:colId xmlns:a16="http://schemas.microsoft.com/office/drawing/2014/main" val="20001"/>
                    </a:ext>
                  </a:extLst>
                </a:gridCol>
              </a:tblGrid>
              <a:tr h="464185">
                <a:tc>
                  <a:txBody>
                    <a:bodyPr/>
                    <a:lstStyle/>
                    <a:p>
                      <a:pPr>
                        <a:buNone/>
                      </a:pPr>
                      <a:r>
                        <a:rPr lang="en-US" altLang="zh-CN" sz="2400">
                          <a:latin typeface="楷体" panose="02010609060101010101" pitchFamily="49" charset="-122"/>
                          <a:ea typeface="楷体" panose="02010609060101010101" pitchFamily="49" charset="-122"/>
                        </a:rPr>
                        <a:t>                   </a:t>
                      </a:r>
                      <a:r>
                        <a:rPr lang="zh-CN" altLang="en-US" sz="2400">
                          <a:latin typeface="楷体" panose="02010609060101010101" pitchFamily="49" charset="-122"/>
                          <a:ea typeface="楷体" panose="02010609060101010101" pitchFamily="49" charset="-122"/>
                        </a:rPr>
                        <a:t>原文呈现</a:t>
                      </a:r>
                    </a:p>
                  </a:txBody>
                  <a:tcPr/>
                </a:tc>
                <a:tc>
                  <a:txBody>
                    <a:bodyPr/>
                    <a:lstStyle/>
                    <a:p>
                      <a:pPr>
                        <a:buNone/>
                      </a:pPr>
                      <a:r>
                        <a:rPr lang="en-US" altLang="zh-CN"/>
                        <a:t>        </a:t>
                      </a:r>
                      <a:r>
                        <a:rPr lang="zh-CN" altLang="en-US"/>
                        <a:t>文本思路梳理</a:t>
                      </a:r>
                    </a:p>
                  </a:txBody>
                  <a:tcPr/>
                </a:tc>
                <a:extLst>
                  <a:ext uri="{0D108BD9-81ED-4DB2-BD59-A6C34878D82A}">
                    <a16:rowId xmlns:a16="http://schemas.microsoft.com/office/drawing/2014/main" val="10000"/>
                  </a:ext>
                </a:extLst>
              </a:tr>
              <a:tr h="6019800">
                <a:tc>
                  <a:txBody>
                    <a:bodyPr/>
                    <a:lstStyle/>
                    <a:p>
                      <a:pPr>
                        <a:buNone/>
                      </a:pPr>
                      <a:r>
                        <a:rPr lang="en-US" altLang="zh-CN" sz="2600" dirty="0">
                          <a:latin typeface="楷体" panose="02010609060101010101" pitchFamily="49" charset="-122"/>
                          <a:ea typeface="楷体" panose="02010609060101010101" pitchFamily="49" charset="-122"/>
                          <a:cs typeface="楷体" panose="02010609060101010101" pitchFamily="49" charset="-122"/>
                          <a:sym typeface="+mn-ea"/>
                        </a:rPr>
                        <a:t>  </a:t>
                      </a:r>
                      <a:r>
                        <a:rPr lang="en-US" altLang="en-US" sz="2600" dirty="0">
                          <a:latin typeface="楷体" panose="02010609060101010101" pitchFamily="49" charset="-122"/>
                          <a:ea typeface="楷体" panose="02010609060101010101" pitchFamily="49" charset="-122"/>
                          <a:cs typeface="楷体" panose="02010609060101010101" pitchFamily="49" charset="-122"/>
                        </a:rPr>
                        <a:t>⑨</a:t>
                      </a:r>
                      <a:r>
                        <a:rPr lang="zh-CN" altLang="en-US" sz="2600" dirty="0">
                          <a:latin typeface="楷体" panose="02010609060101010101" pitchFamily="49" charset="-122"/>
                          <a:ea typeface="楷体" panose="02010609060101010101" pitchFamily="49" charset="-122"/>
                          <a:cs typeface="楷体" panose="02010609060101010101" pitchFamily="49" charset="-122"/>
                        </a:rPr>
                        <a:t>唐宋以后，儒道学者对</a:t>
                      </a:r>
                      <a:r>
                        <a:rPr lang="en-US" altLang="zh-CN" sz="2600" dirty="0">
                          <a:latin typeface="楷体" panose="02010609060101010101" pitchFamily="49" charset="-122"/>
                          <a:ea typeface="楷体" panose="02010609060101010101" pitchFamily="49" charset="-122"/>
                          <a:cs typeface="楷体" panose="02010609060101010101" pitchFamily="49" charset="-122"/>
                        </a:rPr>
                        <a:t>“</a:t>
                      </a:r>
                      <a:r>
                        <a:rPr lang="zh-CN" altLang="en-US" sz="2600" dirty="0">
                          <a:latin typeface="楷体" panose="02010609060101010101" pitchFamily="49" charset="-122"/>
                          <a:ea typeface="楷体" panose="02010609060101010101" pitchFamily="49" charset="-122"/>
                          <a:cs typeface="楷体" panose="02010609060101010101" pitchFamily="49" charset="-122"/>
                        </a:rPr>
                        <a:t>澡雪精神</a:t>
                      </a:r>
                      <a:r>
                        <a:rPr lang="en-US" altLang="zh-CN" sz="2600" dirty="0">
                          <a:latin typeface="楷体" panose="02010609060101010101" pitchFamily="49" charset="-122"/>
                          <a:ea typeface="楷体" panose="02010609060101010101" pitchFamily="49" charset="-122"/>
                          <a:cs typeface="楷体" panose="02010609060101010101" pitchFamily="49" charset="-122"/>
                        </a:rPr>
                        <a:t>”</a:t>
                      </a:r>
                      <a:r>
                        <a:rPr lang="zh-CN" altLang="en-US" sz="2600" dirty="0">
                          <a:latin typeface="楷体" panose="02010609060101010101" pitchFamily="49" charset="-122"/>
                          <a:ea typeface="楷体" panose="02010609060101010101" pitchFamily="49" charset="-122"/>
                          <a:cs typeface="楷体" panose="02010609060101010101" pitchFamily="49" charset="-122"/>
                        </a:rPr>
                        <a:t>多有论述，过滤浮躁，回归淡然，已然将雪水煮茶提升到新高度，唤醒了读书人，塑造了人文精神。澡雪，因为超越了对雪水煮茶的崇</a:t>
                      </a:r>
                      <a:r>
                        <a:rPr lang="en-US" altLang="zh-CN" sz="2600" dirty="0">
                          <a:latin typeface="楷体" panose="02010609060101010101" pitchFamily="49" charset="-122"/>
                          <a:ea typeface="楷体" panose="02010609060101010101" pitchFamily="49" charset="-122"/>
                          <a:cs typeface="楷体" panose="02010609060101010101" pitchFamily="49" charset="-122"/>
                        </a:rPr>
                        <a:t> </a:t>
                      </a:r>
                      <a:r>
                        <a:rPr lang="zh-CN" altLang="en-US" sz="2600" dirty="0">
                          <a:latin typeface="楷体" panose="02010609060101010101" pitchFamily="49" charset="-122"/>
                          <a:ea typeface="楷体" panose="02010609060101010101" pitchFamily="49" charset="-122"/>
                          <a:cs typeface="楷体" panose="02010609060101010101" pitchFamily="49" charset="-122"/>
                        </a:rPr>
                        <a:t>尚而被崇敬和传扬开来。精神层面的活色生香，让寻常的白雪从形而下的形象跃升为形而</a:t>
                      </a:r>
                      <a:r>
                        <a:rPr lang="en-US" altLang="zh-CN" sz="2600" dirty="0">
                          <a:latin typeface="楷体" panose="02010609060101010101" pitchFamily="49" charset="-122"/>
                          <a:ea typeface="楷体" panose="02010609060101010101" pitchFamily="49" charset="-122"/>
                          <a:cs typeface="楷体" panose="02010609060101010101" pitchFamily="49" charset="-122"/>
                        </a:rPr>
                        <a:t> </a:t>
                      </a:r>
                      <a:r>
                        <a:rPr lang="zh-CN" altLang="en-US" sz="2600" dirty="0">
                          <a:latin typeface="楷体" panose="02010609060101010101" pitchFamily="49" charset="-122"/>
                          <a:ea typeface="楷体" panose="02010609060101010101" pitchFamily="49" charset="-122"/>
                          <a:cs typeface="楷体" panose="02010609060101010101" pitchFamily="49" charset="-122"/>
                        </a:rPr>
                        <a:t>上的形态。古人以茶论雪的时候，一重澡雪于心怀，一重留白于意念，一除一拥，一去一</a:t>
                      </a:r>
                      <a:r>
                        <a:rPr lang="en-US" altLang="zh-CN" sz="2600" dirty="0">
                          <a:latin typeface="楷体" panose="02010609060101010101" pitchFamily="49" charset="-122"/>
                          <a:ea typeface="楷体" panose="02010609060101010101" pitchFamily="49" charset="-122"/>
                          <a:cs typeface="楷体" panose="02010609060101010101" pitchFamily="49" charset="-122"/>
                        </a:rPr>
                        <a:t> </a:t>
                      </a:r>
                      <a:r>
                        <a:rPr lang="zh-CN" altLang="en-US" sz="2600" dirty="0">
                          <a:latin typeface="楷体" panose="02010609060101010101" pitchFamily="49" charset="-122"/>
                          <a:ea typeface="楷体" panose="02010609060101010101" pitchFamily="49" charset="-122"/>
                          <a:cs typeface="楷体" panose="02010609060101010101" pitchFamily="49" charset="-122"/>
                        </a:rPr>
                        <a:t>留，明确态度。</a:t>
                      </a:r>
                    </a:p>
                    <a:p>
                      <a:pPr>
                        <a:buNone/>
                      </a:pPr>
                      <a:endParaRPr lang="en-US" altLang="zh-CN" sz="2600" dirty="0">
                        <a:latin typeface="楷体" panose="02010609060101010101" pitchFamily="49" charset="-122"/>
                        <a:ea typeface="楷体" panose="02010609060101010101" pitchFamily="49" charset="-122"/>
                        <a:cs typeface="楷体" panose="02010609060101010101" pitchFamily="49" charset="-122"/>
                      </a:endParaRPr>
                    </a:p>
                    <a:p>
                      <a:pPr>
                        <a:buNone/>
                      </a:pPr>
                      <a:r>
                        <a:rPr lang="en-US" altLang="en-US" sz="2600" dirty="0">
                          <a:latin typeface="楷体" panose="02010609060101010101" pitchFamily="49" charset="-122"/>
                          <a:ea typeface="楷体" panose="02010609060101010101" pitchFamily="49" charset="-122"/>
                          <a:cs typeface="楷体" panose="02010609060101010101" pitchFamily="49" charset="-122"/>
                        </a:rPr>
                        <a:t>  ⑩</a:t>
                      </a:r>
                      <a:r>
                        <a:rPr lang="zh-CN" altLang="en-US" sz="2600" dirty="0">
                          <a:latin typeface="楷体" panose="02010609060101010101" pitchFamily="49" charset="-122"/>
                          <a:ea typeface="楷体" panose="02010609060101010101" pitchFamily="49" charset="-122"/>
                          <a:cs typeface="楷体" panose="02010609060101010101" pitchFamily="49" charset="-122"/>
                        </a:rPr>
                        <a:t>长白山是一座澡雪之山。人在这里会怀揣上澡雪精神，所以我称之为大岳。大岳告</a:t>
                      </a:r>
                      <a:r>
                        <a:rPr lang="en-US" altLang="zh-CN" sz="2600" dirty="0">
                          <a:latin typeface="楷体" panose="02010609060101010101" pitchFamily="49" charset="-122"/>
                          <a:ea typeface="楷体" panose="02010609060101010101" pitchFamily="49" charset="-122"/>
                          <a:cs typeface="楷体" panose="02010609060101010101" pitchFamily="49" charset="-122"/>
                        </a:rPr>
                        <a:t> </a:t>
                      </a:r>
                      <a:r>
                        <a:rPr lang="zh-CN" altLang="en-US" sz="2600" dirty="0">
                          <a:latin typeface="楷体" panose="02010609060101010101" pitchFamily="49" charset="-122"/>
                          <a:ea typeface="楷体" panose="02010609060101010101" pitchFamily="49" charset="-122"/>
                          <a:cs typeface="楷体" panose="02010609060101010101" pitchFamily="49" charset="-122"/>
                        </a:rPr>
                        <a:t>诉我，即使身在雪原上与雪相接触，也并不一定能与雪真正结缘！我们需要心灵上的主动亲近和精神上的积极行动</a:t>
                      </a:r>
                      <a:r>
                        <a:rPr lang="en-US" altLang="zh-CN" sz="2600" dirty="0">
                          <a:latin typeface="楷体" panose="02010609060101010101" pitchFamily="49" charset="-122"/>
                          <a:ea typeface="楷体" panose="02010609060101010101" pitchFamily="49" charset="-122"/>
                          <a:cs typeface="楷体" panose="02010609060101010101" pitchFamily="49" charset="-122"/>
                        </a:rPr>
                        <a:t>,</a:t>
                      </a:r>
                      <a:r>
                        <a:rPr lang="zh-CN" altLang="en-US" sz="2600" dirty="0">
                          <a:latin typeface="楷体" panose="02010609060101010101" pitchFamily="49" charset="-122"/>
                          <a:ea typeface="楷体" panose="02010609060101010101" pitchFamily="49" charset="-122"/>
                          <a:cs typeface="楷体" panose="02010609060101010101" pitchFamily="49" charset="-122"/>
                        </a:rPr>
                        <a:t>让内心飘满烹茶之雪、澡雪之雪</a:t>
                      </a:r>
                      <a:r>
                        <a:rPr lang="en-US" altLang="zh-CN" sz="2600" dirty="0">
                          <a:latin typeface="楷体" panose="02010609060101010101" pitchFamily="49" charset="-122"/>
                          <a:ea typeface="楷体" panose="02010609060101010101" pitchFamily="49" charset="-122"/>
                          <a:cs typeface="楷体" panose="02010609060101010101" pitchFamily="49" charset="-122"/>
                        </a:rPr>
                        <a:t>,</a:t>
                      </a:r>
                      <a:r>
                        <a:rPr lang="zh-CN" altLang="en-US" sz="2600" dirty="0">
                          <a:latin typeface="楷体" panose="02010609060101010101" pitchFamily="49" charset="-122"/>
                          <a:ea typeface="楷体" panose="02010609060101010101" pitchFamily="49" charset="-122"/>
                          <a:cs typeface="楷体" panose="02010609060101010101" pitchFamily="49" charset="-122"/>
                        </a:rPr>
                        <a:t>使心灵能够浸满白雪。如此</a:t>
                      </a:r>
                      <a:r>
                        <a:rPr lang="en-US" altLang="zh-CN" sz="2600" dirty="0">
                          <a:latin typeface="楷体" panose="02010609060101010101" pitchFamily="49" charset="-122"/>
                          <a:ea typeface="楷体" panose="02010609060101010101" pitchFamily="49" charset="-122"/>
                          <a:cs typeface="楷体" panose="02010609060101010101" pitchFamily="49" charset="-122"/>
                        </a:rPr>
                        <a:t>, </a:t>
                      </a:r>
                      <a:r>
                        <a:rPr lang="zh-CN" altLang="en-US" sz="2600" dirty="0">
                          <a:latin typeface="楷体" panose="02010609060101010101" pitchFamily="49" charset="-122"/>
                          <a:ea typeface="楷体" panose="02010609060101010101" pitchFamily="49" charset="-122"/>
                          <a:cs typeface="楷体" panose="02010609060101010101" pitchFamily="49" charset="-122"/>
                        </a:rPr>
                        <a:t>方能达到爱雪、享雪的至高境界，方能和雪、也和自己成为真正的知音。</a:t>
                      </a:r>
                    </a:p>
                  </a:txBody>
                  <a:tcPr/>
                </a:tc>
                <a:tc>
                  <a:txBody>
                    <a:bodyPr/>
                    <a:lstStyle/>
                    <a:p>
                      <a:pPr>
                        <a:buNone/>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第</a:t>
                      </a:r>
                      <a:r>
                        <a:rPr lang="en-US" altLang="en-US" sz="2400" dirty="0">
                          <a:latin typeface="楷体" panose="02010609060101010101" pitchFamily="49" charset="-122"/>
                          <a:ea typeface="楷体" panose="02010609060101010101" pitchFamily="49" charset="-122"/>
                          <a:cs typeface="楷体" panose="02010609060101010101" pitchFamily="49" charset="-122"/>
                          <a:sym typeface="+mn-ea"/>
                        </a:rPr>
                        <a:t>⑨</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段梳理唐宋后儒道学者对</a:t>
                      </a: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澡雪精神</a:t>
                      </a: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的发展</a:t>
                      </a: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过滤浮躁，回归淡然，强调其从饮茶雅趣升华为塑造人文精神。</a:t>
                      </a:r>
                    </a:p>
                    <a:p>
                      <a:pPr>
                        <a:buNone/>
                      </a:pPr>
                      <a:endParaRPr lang="zh-CN" altLang="en-US" sz="2400" dirty="0">
                        <a:latin typeface="楷体" panose="02010609060101010101" pitchFamily="49" charset="-122"/>
                        <a:ea typeface="楷体" panose="02010609060101010101" pitchFamily="49" charset="-122"/>
                        <a:cs typeface="楷体" panose="02010609060101010101" pitchFamily="49" charset="-122"/>
                        <a:sym typeface="+mn-ea"/>
                      </a:endParaRPr>
                    </a:p>
                    <a:p>
                      <a:pPr>
                        <a:buNone/>
                      </a:pPr>
                      <a:endParaRPr lang="zh-CN" altLang="en-US" sz="2400" dirty="0">
                        <a:latin typeface="楷体" panose="02010609060101010101" pitchFamily="49" charset="-122"/>
                        <a:ea typeface="楷体" panose="02010609060101010101" pitchFamily="49" charset="-122"/>
                        <a:cs typeface="楷体" panose="02010609060101010101" pitchFamily="49" charset="-122"/>
                        <a:sym typeface="+mn-ea"/>
                      </a:endParaRPr>
                    </a:p>
                    <a:p>
                      <a:pPr>
                        <a:buNone/>
                      </a:pPr>
                      <a:endParaRPr lang="en-US" altLang="zh-CN" sz="2400" dirty="0">
                        <a:latin typeface="楷体" panose="02010609060101010101" pitchFamily="49" charset="-122"/>
                        <a:ea typeface="楷体" panose="02010609060101010101" pitchFamily="49" charset="-122"/>
                        <a:cs typeface="楷体" panose="02010609060101010101" pitchFamily="49" charset="-122"/>
                        <a:sym typeface="+mn-ea"/>
                      </a:endParaRPr>
                    </a:p>
                    <a:p>
                      <a:pPr>
                        <a:buNone/>
                      </a:pPr>
                      <a:endParaRPr lang="en-US" altLang="zh-CN" sz="2400" dirty="0">
                        <a:latin typeface="楷体" panose="02010609060101010101" pitchFamily="49" charset="-122"/>
                        <a:ea typeface="楷体" panose="02010609060101010101" pitchFamily="49" charset="-122"/>
                        <a:cs typeface="楷体" panose="02010609060101010101" pitchFamily="49" charset="-122"/>
                        <a:sym typeface="+mn-ea"/>
                      </a:endParaRPr>
                    </a:p>
                    <a:p>
                      <a:pPr>
                        <a:buNone/>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第</a:t>
                      </a:r>
                      <a:r>
                        <a:rPr lang="en-US" altLang="en-US" sz="2400" dirty="0">
                          <a:latin typeface="楷体" panose="02010609060101010101" pitchFamily="49" charset="-122"/>
                          <a:ea typeface="楷体" panose="02010609060101010101" pitchFamily="49" charset="-122"/>
                          <a:cs typeface="楷体" panose="02010609060101010101" pitchFamily="49" charset="-122"/>
                          <a:sym typeface="+mn-ea"/>
                        </a:rPr>
                        <a:t>⑩</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段总结长白山作为</a:t>
                      </a: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澡雪之山</a:t>
                      </a: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的现代启示，呼吁主动以雪浸染心灵，达到与雪、与自我精神共鸣的境界，升华全文主旨。</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24000" y="2895600"/>
            <a:ext cx="8818880" cy="830997"/>
          </a:xfrm>
          <a:prstGeom prst="rect">
            <a:avLst/>
          </a:prstGeom>
          <a:noFill/>
        </p:spPr>
        <p:txBody>
          <a:bodyPr wrap="square" rtlCol="0">
            <a:spAutoFit/>
          </a:bodyPr>
          <a:lstStyle/>
          <a:p>
            <a:pPr algn="ctr"/>
            <a:r>
              <a:rPr lang="zh-CN" altLang="en-US" sz="4800" dirty="0"/>
              <a:t>阅</a:t>
            </a:r>
            <a:r>
              <a:rPr lang="en-US" altLang="zh-CN" sz="4800" dirty="0"/>
              <a:t> </a:t>
            </a:r>
            <a:r>
              <a:rPr lang="zh-CN" altLang="en-US" sz="4800" dirty="0"/>
              <a:t>卷</a:t>
            </a:r>
            <a:r>
              <a:rPr lang="en-US" altLang="zh-CN" sz="4800" dirty="0"/>
              <a:t> </a:t>
            </a:r>
            <a:r>
              <a:rPr lang="zh-CN" altLang="en-US" sz="4800" dirty="0"/>
              <a:t>说</a:t>
            </a:r>
            <a:r>
              <a:rPr lang="en-US" altLang="zh-CN" sz="4800" dirty="0"/>
              <a:t> </a:t>
            </a:r>
            <a:r>
              <a:rPr lang="zh-CN" altLang="en-US" sz="4800" dirty="0"/>
              <a:t>明</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33600" y="381000"/>
            <a:ext cx="8096885" cy="521970"/>
          </a:xfrm>
          <a:prstGeom prst="rect">
            <a:avLst/>
          </a:prstGeom>
        </p:spPr>
        <p:txBody>
          <a:bodyPr wrap="square">
            <a:spAutoFit/>
          </a:bodyPr>
          <a:lstStyle/>
          <a:p>
            <a:pPr marL="0" indent="0" algn="just" defTabSz="266700">
              <a:spcBef>
                <a:spcPct val="0"/>
              </a:spcBef>
              <a:spcAft>
                <a:spcPct val="0"/>
              </a:spcAft>
            </a:pPr>
            <a:r>
              <a:rPr lang="en-US" altLang="zh-CN" sz="2800">
                <a:latin typeface="宋体" panose="02010600030101010101" pitchFamily="2" charset="-122"/>
                <a:ea typeface="宋体" panose="02010600030101010101" pitchFamily="2" charset="-122"/>
                <a:cs typeface="宋体" panose="02010600030101010101" pitchFamily="2" charset="-122"/>
              </a:rPr>
              <a:t>18.</a:t>
            </a:r>
            <a:r>
              <a:rPr lang="zh-CN" altLang="en-US" sz="2800">
                <a:latin typeface="宋体" panose="02010600030101010101" pitchFamily="2" charset="-122"/>
                <a:ea typeface="宋体" panose="02010600030101010101" pitchFamily="2" charset="-122"/>
                <a:cs typeface="宋体" panose="02010600030101010101" pitchFamily="2" charset="-122"/>
              </a:rPr>
              <a:t>请分析第</a:t>
            </a:r>
            <a:r>
              <a:rPr lang="en-US" altLang="zh-CN" sz="2800">
                <a:latin typeface="宋体" panose="02010600030101010101" pitchFamily="2" charset="-122"/>
                <a:ea typeface="宋体" panose="02010600030101010101" pitchFamily="2" charset="-122"/>
                <a:cs typeface="宋体" panose="02010600030101010101" pitchFamily="2" charset="-122"/>
              </a:rPr>
              <a:t>④</a:t>
            </a:r>
            <a:r>
              <a:rPr lang="zh-CN" altLang="en-US" sz="2800">
                <a:latin typeface="宋体" panose="02010600030101010101" pitchFamily="2" charset="-122"/>
                <a:ea typeface="宋体" panose="02010600030101010101" pitchFamily="2" charset="-122"/>
                <a:cs typeface="宋体" panose="02010600030101010101" pitchFamily="2" charset="-122"/>
              </a:rPr>
              <a:t>段在全文的作用。</a:t>
            </a:r>
            <a:r>
              <a:rPr lang="en-US" altLang="zh-CN" sz="2800">
                <a:latin typeface="宋体" panose="02010600030101010101" pitchFamily="2" charset="-122"/>
                <a:ea typeface="宋体" panose="02010600030101010101" pitchFamily="2" charset="-122"/>
                <a:cs typeface="宋体" panose="02010600030101010101" pitchFamily="2" charset="-122"/>
              </a:rPr>
              <a:t>(6</a:t>
            </a:r>
            <a:r>
              <a:rPr lang="zh-CN" altLang="en-US" sz="2800">
                <a:latin typeface="宋体" panose="02010600030101010101" pitchFamily="2" charset="-122"/>
                <a:ea typeface="宋体" panose="02010600030101010101" pitchFamily="2" charset="-122"/>
                <a:cs typeface="宋体" panose="02010600030101010101" pitchFamily="2" charset="-122"/>
              </a:rPr>
              <a:t>分</a:t>
            </a:r>
            <a:r>
              <a:rPr lang="en-US" altLang="zh-CN" sz="2800">
                <a:latin typeface="宋体" panose="02010600030101010101" pitchFamily="2" charset="-122"/>
                <a:ea typeface="宋体" panose="02010600030101010101" pitchFamily="2" charset="-122"/>
                <a:cs typeface="宋体" panose="02010600030101010101" pitchFamily="2" charset="-122"/>
              </a:rPr>
              <a:t>)</a:t>
            </a:r>
          </a:p>
        </p:txBody>
      </p:sp>
      <p:sp>
        <p:nvSpPr>
          <p:cNvPr id="4" name="文本框 3"/>
          <p:cNvSpPr txBox="1"/>
          <p:nvPr/>
        </p:nvSpPr>
        <p:spPr>
          <a:xfrm>
            <a:off x="326390" y="1371600"/>
            <a:ext cx="11566525" cy="2676525"/>
          </a:xfrm>
          <a:prstGeom prst="rect">
            <a:avLst/>
          </a:prstGeom>
          <a:noFill/>
        </p:spPr>
        <p:txBody>
          <a:bodyPr wrap="square" rtlCol="0">
            <a:spAutoFit/>
          </a:bodyPr>
          <a:lstStyle/>
          <a:p>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参考答案：</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①内容上：第</a:t>
            </a:r>
            <a:r>
              <a:rPr lang="en-US"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④</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段从长白山洁净、素白、背阴坡雪不可摇撼等优质的自然雪的特质（</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分），超拔出坚定、高洁等人文精神（</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分）。实现自然与人文的有机融合（</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分）。</a:t>
            </a:r>
            <a:endPar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endPar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②结构上：承上启下，揭示了上文雪水烹茶传统包含的文化内涵（</a:t>
            </a:r>
            <a:r>
              <a:rPr lang="en-US" altLang="zh-CN" sz="2400">
                <a:latin typeface="宋体" panose="02010600030101010101" pitchFamily="2" charset="-122"/>
                <a:ea typeface="宋体" panose="02010600030101010101" pitchFamily="2" charset="-122"/>
                <a:cs typeface="宋体" panose="02010600030101010101" pitchFamily="2" charset="-122"/>
              </a:rPr>
              <a:t>1</a:t>
            </a:r>
            <a:r>
              <a:rPr lang="zh-CN" altLang="en-US" sz="2400">
                <a:latin typeface="宋体" panose="02010600030101010101" pitchFamily="2" charset="-122"/>
                <a:ea typeface="宋体" panose="02010600030101010101" pitchFamily="2" charset="-122"/>
                <a:cs typeface="宋体" panose="02010600030101010101" pitchFamily="2" charset="-122"/>
              </a:rPr>
              <a:t>分），引出下文对澡雪传统、澡雪精神的具体阐释</a:t>
            </a:r>
            <a:r>
              <a:rPr lang="en-US" altLang="zh-CN" sz="2400">
                <a:latin typeface="宋体" panose="02010600030101010101" pitchFamily="2" charset="-122"/>
                <a:ea typeface="宋体" panose="02010600030101010101" pitchFamily="2" charset="-122"/>
                <a:cs typeface="宋体" panose="02010600030101010101" pitchFamily="2" charset="-122"/>
              </a:rPr>
              <a:t>(1</a:t>
            </a:r>
            <a:r>
              <a:rPr lang="zh-CN" altLang="en-US" sz="2400">
                <a:latin typeface="宋体" panose="02010600030101010101" pitchFamily="2" charset="-122"/>
                <a:ea typeface="宋体" panose="02010600030101010101" pitchFamily="2" charset="-122"/>
                <a:cs typeface="宋体" panose="02010600030101010101" pitchFamily="2" charset="-122"/>
              </a:rPr>
              <a:t>分）。从自然之雪升华为一种文化符号和精神象征，从文化习俗到</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澡雪精神</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的传承，是全文由浅入深、由表及里的文脉的中段。</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sym typeface="+mn-ea"/>
              </a:rPr>
              <a:t>试题分析</a:t>
            </a:r>
            <a:endParaRPr lang="zh-CN" altLang="en-US" dirty="0"/>
          </a:p>
        </p:txBody>
      </p:sp>
      <p:sp>
        <p:nvSpPr>
          <p:cNvPr id="100" name="文本框 99"/>
          <p:cNvSpPr txBox="1"/>
          <p:nvPr/>
        </p:nvSpPr>
        <p:spPr>
          <a:xfrm>
            <a:off x="252836" y="986455"/>
            <a:ext cx="11760200" cy="1213666"/>
          </a:xfrm>
          <a:prstGeom prst="rect">
            <a:avLst/>
          </a:prstGeom>
          <a:noFill/>
          <a:ln w="9525">
            <a:noFill/>
          </a:ln>
        </p:spPr>
        <p:txBody>
          <a:bodyPr wrap="square">
            <a:spAutoFit/>
          </a:bodyPr>
          <a:lstStyle/>
          <a:p>
            <a:pPr algn="just">
              <a:lnSpc>
                <a:spcPts val="3000"/>
              </a:lnSpc>
            </a:pPr>
            <a:r>
              <a:rPr lang="zh-CN" sz="2000" b="1" dirty="0">
                <a:ea typeface="宋体" panose="02010600030101010101" pitchFamily="2" charset="-122"/>
                <a:cs typeface="Times New Roman" panose="02020603050405020304" pitchFamily="18" charset="0"/>
              </a:rPr>
              <a:t>5.</a:t>
            </a:r>
            <a:r>
              <a:rPr lang="zh-CN" altLang="zh-CN" sz="2000" b="1" kern="100" dirty="0">
                <a:effectLst/>
                <a:latin typeface="等线" panose="02010600030101010101" pitchFamily="2" charset="-122"/>
                <a:ea typeface="宋体" panose="02010600030101010101" pitchFamily="2" charset="-122"/>
                <a:cs typeface="Times New Roman" panose="02020603050405020304" pitchFamily="18" charset="0"/>
              </a:rPr>
              <a:t>根据材料一、二，简要</a:t>
            </a:r>
            <a:r>
              <a:rPr lang="zh-CN" altLang="zh-CN" sz="2000" b="1" kern="100" dirty="0">
                <a:effectLst/>
                <a:highlight>
                  <a:srgbClr val="FFFF00"/>
                </a:highlight>
                <a:latin typeface="等线" panose="02010600030101010101" pitchFamily="2" charset="-122"/>
                <a:ea typeface="宋体" panose="02010600030101010101" pitchFamily="2" charset="-122"/>
                <a:cs typeface="Times New Roman" panose="02020603050405020304" pitchFamily="18" charset="0"/>
              </a:rPr>
              <a:t>分析</a:t>
            </a:r>
            <a:r>
              <a:rPr lang="zh-CN" altLang="zh-CN" sz="2000" b="1" kern="100" dirty="0">
                <a:effectLst/>
                <a:latin typeface="等线" panose="02010600030101010101" pitchFamily="2" charset="-122"/>
                <a:ea typeface="宋体" panose="02010600030101010101" pitchFamily="2" charset="-122"/>
                <a:cs typeface="Times New Roman" panose="02020603050405020304" pitchFamily="18" charset="0"/>
              </a:rPr>
              <a:t>以下诗句是如何营造“势”与“境”的？</a:t>
            </a:r>
            <a:r>
              <a:rPr lang="zh-CN" altLang="zh-CN" sz="2000" b="1" dirty="0">
                <a:latin typeface="+mn-ea"/>
              </a:rPr>
              <a:t> （</a:t>
            </a:r>
            <a:r>
              <a:rPr lang="en-US" altLang="zh-CN" sz="2000" b="1" dirty="0">
                <a:latin typeface="+mn-ea"/>
              </a:rPr>
              <a:t>6</a:t>
            </a:r>
            <a:r>
              <a:rPr lang="zh-CN" altLang="zh-CN" sz="2000" b="1" dirty="0">
                <a:latin typeface="+mn-ea"/>
              </a:rPr>
              <a:t>分）</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indent="304800" algn="l">
              <a:lnSpc>
                <a:spcPts val="3000"/>
              </a:lnSpc>
            </a:pPr>
            <a:r>
              <a:rPr lang="en-US" altLang="zh-CN" sz="2000" b="1" kern="100" dirty="0">
                <a:solidFill>
                  <a:srgbClr val="333333"/>
                </a:solidFill>
                <a:effectLst/>
                <a:latin typeface="等线" panose="02010600030101010101" pitchFamily="2" charset="-122"/>
                <a:ea typeface="楷体" panose="02010609060101010101" pitchFamily="49" charset="-122"/>
                <a:cs typeface="Arial" panose="020B0604020202020204" pitchFamily="34" charset="0"/>
              </a:rPr>
              <a:t>   </a:t>
            </a:r>
            <a:r>
              <a:rPr lang="zh-CN" altLang="zh-CN" sz="2000" b="1" kern="100" dirty="0">
                <a:solidFill>
                  <a:srgbClr val="333333"/>
                </a:solidFill>
                <a:effectLst/>
                <a:latin typeface="等线" panose="02010600030101010101" pitchFamily="2" charset="-122"/>
                <a:ea typeface="楷体" panose="02010609060101010101" pitchFamily="49" charset="-122"/>
                <a:cs typeface="Arial" panose="020B0604020202020204" pitchFamily="34" charset="0"/>
              </a:rPr>
              <a:t>上有六龙回日之高标，下有冲波逆折之回川。黄鹤之飞尚不得过，猿猱欲度愁攀援。</a:t>
            </a:r>
            <a:r>
              <a:rPr lang="en-US" altLang="zh-CN" sz="2000" b="1" kern="100" dirty="0">
                <a:solidFill>
                  <a:srgbClr val="333333"/>
                </a:solidFill>
                <a:effectLst/>
                <a:latin typeface="等线" panose="02010600030101010101" pitchFamily="2" charset="-122"/>
                <a:ea typeface="楷体" panose="02010609060101010101" pitchFamily="49" charset="-122"/>
                <a:cs typeface="Arial" panose="020B0604020202020204" pitchFamily="34" charset="0"/>
              </a:rPr>
              <a:t>/</a:t>
            </a:r>
            <a:r>
              <a:rPr lang="zh-CN" altLang="zh-CN" sz="2000" b="1" kern="100" dirty="0">
                <a:solidFill>
                  <a:srgbClr val="333333"/>
                </a:solidFill>
                <a:effectLst/>
                <a:latin typeface="等线" panose="02010600030101010101" pitchFamily="2" charset="-122"/>
                <a:ea typeface="楷体" panose="02010609060101010101" pitchFamily="49" charset="-122"/>
                <a:cs typeface="Arial" panose="020B0604020202020204" pitchFamily="34" charset="0"/>
              </a:rPr>
              <a:t>青泥何盘盘，百步九折萦岩峦。</a:t>
            </a:r>
            <a:r>
              <a:rPr lang="en-US" altLang="zh-CN" sz="2000" b="1" kern="100" dirty="0">
                <a:solidFill>
                  <a:srgbClr val="333333"/>
                </a:solidFill>
                <a:effectLst/>
                <a:latin typeface="等线" panose="02010600030101010101" pitchFamily="2" charset="-122"/>
                <a:ea typeface="楷体" panose="02010609060101010101" pitchFamily="49" charset="-122"/>
                <a:cs typeface="Arial" panose="020B0604020202020204" pitchFamily="34" charset="0"/>
              </a:rPr>
              <a:t>/</a:t>
            </a:r>
            <a:r>
              <a:rPr lang="zh-CN" altLang="zh-CN" sz="2000" b="1" kern="100" dirty="0">
                <a:solidFill>
                  <a:srgbClr val="333333"/>
                </a:solidFill>
                <a:effectLst/>
                <a:latin typeface="等线" panose="02010600030101010101" pitchFamily="2" charset="-122"/>
                <a:ea typeface="楷体" panose="02010609060101010101" pitchFamily="49" charset="-122"/>
                <a:cs typeface="Arial" panose="020B0604020202020204" pitchFamily="34" charset="0"/>
              </a:rPr>
              <a:t>扪参历井仰胁息，以手抚膺坐长叹。</a:t>
            </a:r>
            <a:r>
              <a:rPr lang="en-US" altLang="zh-CN" sz="2000" b="1" dirty="0">
                <a:solidFill>
                  <a:srgbClr val="333333"/>
                </a:solidFill>
                <a:effectLst/>
                <a:latin typeface="楷体" panose="02010609060101010101" pitchFamily="49" charset="-122"/>
                <a:cs typeface="Arial" panose="020B0604020202020204" pitchFamily="34" charset="0"/>
              </a:rPr>
              <a:t> </a:t>
            </a:r>
            <a:r>
              <a:rPr lang="zh-CN" altLang="zh-CN" sz="2000" b="1" dirty="0">
                <a:solidFill>
                  <a:srgbClr val="333333"/>
                </a:solidFill>
                <a:effectLst/>
                <a:ea typeface="楷体" panose="02010609060101010101" pitchFamily="49" charset="-122"/>
                <a:cs typeface="Arial" panose="020B0604020202020204" pitchFamily="34" charset="0"/>
              </a:rPr>
              <a:t>（节选自李白《蜀道难》）</a:t>
            </a:r>
            <a:endParaRPr lang="zh-CN" altLang="en-US" sz="2000" b="1" dirty="0"/>
          </a:p>
        </p:txBody>
      </p:sp>
      <p:sp>
        <p:nvSpPr>
          <p:cNvPr id="4" name="文本框 3">
            <a:extLst>
              <a:ext uri="{FF2B5EF4-FFF2-40B4-BE49-F238E27FC236}">
                <a16:creationId xmlns:a16="http://schemas.microsoft.com/office/drawing/2014/main" id="{ADB7C233-28C6-18A4-E1CB-665AAA68CD66}"/>
              </a:ext>
            </a:extLst>
          </p:cNvPr>
          <p:cNvSpPr txBox="1"/>
          <p:nvPr/>
        </p:nvSpPr>
        <p:spPr>
          <a:xfrm>
            <a:off x="292100" y="2734085"/>
            <a:ext cx="11718819" cy="472245"/>
          </a:xfrm>
          <a:prstGeom prst="rect">
            <a:avLst/>
          </a:prstGeom>
          <a:noFill/>
        </p:spPr>
        <p:txBody>
          <a:bodyPr wrap="square">
            <a:spAutoFit/>
          </a:bodyPr>
          <a:lstStyle/>
          <a:p>
            <a:pPr marL="0" indent="0" algn="l">
              <a:lnSpc>
                <a:spcPts val="3500"/>
              </a:lnSpc>
              <a:buNone/>
            </a:pPr>
            <a:r>
              <a:rPr lang="en-US" altLang="zh-CN" sz="2000" b="1" dirty="0">
                <a:latin typeface="+mn-ea"/>
              </a:rPr>
              <a:t>5.</a:t>
            </a:r>
            <a:r>
              <a:rPr lang="zh-CN" altLang="zh-CN" sz="2000" b="1" dirty="0">
                <a:latin typeface="+mn-ea"/>
              </a:rPr>
              <a:t>阅读以上三则材料，简要</a:t>
            </a:r>
            <a:r>
              <a:rPr lang="zh-CN" altLang="zh-CN" sz="2000" b="1" dirty="0">
                <a:highlight>
                  <a:srgbClr val="FFFF00"/>
                </a:highlight>
                <a:latin typeface="+mn-ea"/>
              </a:rPr>
              <a:t>概括</a:t>
            </a:r>
            <a:r>
              <a:rPr lang="zh-CN" altLang="zh-CN" sz="2000" b="1" dirty="0">
                <a:latin typeface="+mn-ea"/>
              </a:rPr>
              <a:t>太行被视作</a:t>
            </a:r>
            <a:r>
              <a:rPr lang="zh-CN" altLang="zh-CN" sz="2000" b="1" dirty="0">
                <a:solidFill>
                  <a:srgbClr val="FF0000"/>
                </a:solidFill>
                <a:latin typeface="+mn-ea"/>
              </a:rPr>
              <a:t>“脊梁”</a:t>
            </a:r>
            <a:r>
              <a:rPr lang="zh-CN" altLang="zh-CN" sz="2000" b="1" dirty="0">
                <a:latin typeface="+mn-ea"/>
              </a:rPr>
              <a:t>的原因。（</a:t>
            </a:r>
            <a:r>
              <a:rPr lang="en-US" altLang="zh-CN" sz="2000" b="1" dirty="0">
                <a:latin typeface="+mn-ea"/>
              </a:rPr>
              <a:t>6</a:t>
            </a:r>
            <a:r>
              <a:rPr lang="zh-CN" altLang="zh-CN" sz="2000" b="1" dirty="0">
                <a:latin typeface="+mn-ea"/>
              </a:rPr>
              <a:t>分）</a:t>
            </a:r>
            <a:endParaRPr lang="en-US" altLang="zh-CN" sz="2000" b="1" dirty="0">
              <a:latin typeface="+mn-ea"/>
            </a:endParaRPr>
          </a:p>
        </p:txBody>
      </p:sp>
      <p:sp>
        <p:nvSpPr>
          <p:cNvPr id="5" name="文本框 4">
            <a:extLst>
              <a:ext uri="{FF2B5EF4-FFF2-40B4-BE49-F238E27FC236}">
                <a16:creationId xmlns:a16="http://schemas.microsoft.com/office/drawing/2014/main" id="{FF0AB716-8775-450E-A4E8-22F97B794201}"/>
              </a:ext>
            </a:extLst>
          </p:cNvPr>
          <p:cNvSpPr txBox="1"/>
          <p:nvPr/>
        </p:nvSpPr>
        <p:spPr>
          <a:xfrm>
            <a:off x="252836" y="3610658"/>
            <a:ext cx="11760200" cy="831318"/>
          </a:xfrm>
          <a:prstGeom prst="rect">
            <a:avLst/>
          </a:prstGeom>
          <a:noFill/>
          <a:ln w="9525">
            <a:noFill/>
          </a:ln>
        </p:spPr>
        <p:txBody>
          <a:bodyPr wrap="square">
            <a:spAutoFit/>
          </a:bodyPr>
          <a:lstStyle/>
          <a:p>
            <a:pPr indent="0" fontAlgn="auto">
              <a:lnSpc>
                <a:spcPts val="3080"/>
              </a:lnSpc>
            </a:pPr>
            <a:r>
              <a:rPr lang="en-US" altLang="zh-CN" sz="2000" b="1" dirty="0">
                <a:latin typeface="+mn-ea"/>
              </a:rPr>
              <a:t>5.</a:t>
            </a:r>
            <a:r>
              <a:rPr lang="zh-CN" altLang="en-US" sz="2000" b="1" dirty="0">
                <a:latin typeface="+mn-ea"/>
              </a:rPr>
              <a:t>有同学根据以上材料列了下面关于柔性材料“功能涌现”的表格式提纲，请你</a:t>
            </a:r>
            <a:r>
              <a:rPr lang="zh-CN" altLang="en-US" sz="2000" b="1" dirty="0">
                <a:highlight>
                  <a:srgbClr val="FFFF00"/>
                </a:highlight>
                <a:latin typeface="+mn-ea"/>
              </a:rPr>
              <a:t>填写①</a:t>
            </a:r>
            <a:r>
              <a:rPr lang="en-US" altLang="zh-CN" sz="2000" b="1" dirty="0">
                <a:highlight>
                  <a:srgbClr val="FFFF00"/>
                </a:highlight>
                <a:latin typeface="+mn-ea"/>
              </a:rPr>
              <a:t>–⑤</a:t>
            </a:r>
            <a:r>
              <a:rPr lang="zh-CN" altLang="en-US" sz="2000" b="1" dirty="0">
                <a:highlight>
                  <a:srgbClr val="FFFF00"/>
                </a:highlight>
                <a:latin typeface="+mn-ea"/>
              </a:rPr>
              <a:t>处</a:t>
            </a:r>
            <a:r>
              <a:rPr lang="zh-CN" altLang="en-US" sz="2000" b="1" dirty="0">
                <a:latin typeface="+mn-ea"/>
              </a:rPr>
              <a:t>，帮他补充完整。（</a:t>
            </a:r>
            <a:r>
              <a:rPr lang="en-US" altLang="zh-CN" sz="2000" b="1" dirty="0">
                <a:latin typeface="+mn-ea"/>
              </a:rPr>
              <a:t>6</a:t>
            </a:r>
            <a:r>
              <a:rPr lang="zh-CN" altLang="en-US" sz="2000" b="1" dirty="0">
                <a:latin typeface="+mn-ea"/>
              </a:rPr>
              <a:t>分）</a:t>
            </a:r>
          </a:p>
        </p:txBody>
      </p:sp>
      <p:graphicFrame>
        <p:nvGraphicFramePr>
          <p:cNvPr id="7" name="表格 6">
            <a:extLst>
              <a:ext uri="{FF2B5EF4-FFF2-40B4-BE49-F238E27FC236}">
                <a16:creationId xmlns:a16="http://schemas.microsoft.com/office/drawing/2014/main" id="{F34E24DE-6D91-4A0B-043D-14F857D360B4}"/>
              </a:ext>
            </a:extLst>
          </p:cNvPr>
          <p:cNvGraphicFramePr/>
          <p:nvPr>
            <p:custDataLst>
              <p:tags r:id="rId1"/>
            </p:custDataLst>
          </p:nvPr>
        </p:nvGraphicFramePr>
        <p:xfrm>
          <a:off x="292100" y="4778387"/>
          <a:ext cx="11607800" cy="1966523"/>
        </p:xfrm>
        <a:graphic>
          <a:graphicData uri="http://schemas.openxmlformats.org/drawingml/2006/table">
            <a:tbl>
              <a:tblPr firstRow="1" bandRow="1">
                <a:tableStyleId>{5940675A-B579-460E-94D1-54222C63F5DA}</a:tableStyleId>
              </a:tblPr>
              <a:tblGrid>
                <a:gridCol w="1170305">
                  <a:extLst>
                    <a:ext uri="{9D8B030D-6E8A-4147-A177-3AD203B41FA5}">
                      <a16:colId xmlns:a16="http://schemas.microsoft.com/office/drawing/2014/main" val="20000"/>
                    </a:ext>
                  </a:extLst>
                </a:gridCol>
                <a:gridCol w="2657792">
                  <a:extLst>
                    <a:ext uri="{9D8B030D-6E8A-4147-A177-3AD203B41FA5}">
                      <a16:colId xmlns:a16="http://schemas.microsoft.com/office/drawing/2014/main" val="20001"/>
                    </a:ext>
                  </a:extLst>
                </a:gridCol>
                <a:gridCol w="2810934">
                  <a:extLst>
                    <a:ext uri="{9D8B030D-6E8A-4147-A177-3AD203B41FA5}">
                      <a16:colId xmlns:a16="http://schemas.microsoft.com/office/drawing/2014/main" val="20002"/>
                    </a:ext>
                  </a:extLst>
                </a:gridCol>
                <a:gridCol w="3903133">
                  <a:extLst>
                    <a:ext uri="{9D8B030D-6E8A-4147-A177-3AD203B41FA5}">
                      <a16:colId xmlns:a16="http://schemas.microsoft.com/office/drawing/2014/main" val="20003"/>
                    </a:ext>
                  </a:extLst>
                </a:gridCol>
                <a:gridCol w="1065636">
                  <a:extLst>
                    <a:ext uri="{9D8B030D-6E8A-4147-A177-3AD203B41FA5}">
                      <a16:colId xmlns:a16="http://schemas.microsoft.com/office/drawing/2014/main" val="20004"/>
                    </a:ext>
                  </a:extLst>
                </a:gridCol>
              </a:tblGrid>
              <a:tr h="336840">
                <a:tc rowSpan="2">
                  <a:txBody>
                    <a:bodyPr/>
                    <a:lstStyle/>
                    <a:p>
                      <a:pPr indent="0" algn="ctr" fontAlgn="auto">
                        <a:lnSpc>
                          <a:spcPts val="2600"/>
                        </a:lnSpc>
                        <a:buNone/>
                      </a:pPr>
                      <a:r>
                        <a:rPr lang="en-US" sz="1600" b="0" kern="1200" dirty="0" err="1">
                          <a:solidFill>
                            <a:schemeClr val="tx1"/>
                          </a:solidFill>
                          <a:latin typeface="+mn-ea"/>
                          <a:ea typeface="+mn-ea"/>
                          <a:cs typeface="+mn-cs"/>
                        </a:rPr>
                        <a:t>定义</a:t>
                      </a:r>
                      <a:endParaRPr lang="en-US" altLang="en-US" sz="1600" b="0" kern="1200" dirty="0">
                        <a:solidFill>
                          <a:schemeClr val="tx1"/>
                        </a:solidFill>
                        <a:latin typeface="+mn-ea"/>
                        <a:ea typeface="+mn-ea"/>
                        <a:cs typeface="+mn-cs"/>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lgn="ctr" fontAlgn="auto">
                        <a:lnSpc>
                          <a:spcPts val="2600"/>
                        </a:lnSpc>
                        <a:buNone/>
                      </a:pPr>
                      <a:r>
                        <a:rPr lang="en-US" sz="1600" b="0" kern="1200" dirty="0" err="1">
                          <a:solidFill>
                            <a:schemeClr val="tx1"/>
                          </a:solidFill>
                          <a:latin typeface="+mn-ea"/>
                          <a:ea typeface="+mn-ea"/>
                          <a:cs typeface="+mn-cs"/>
                        </a:rPr>
                        <a:t>机制</a:t>
                      </a:r>
                      <a:r>
                        <a:rPr lang="en-US" sz="1600" b="0" kern="1200" dirty="0">
                          <a:solidFill>
                            <a:schemeClr val="tx1"/>
                          </a:solidFill>
                          <a:latin typeface="+mn-ea"/>
                          <a:ea typeface="+mn-ea"/>
                          <a:cs typeface="+mn-cs"/>
                        </a:rPr>
                        <a:t>/</a:t>
                      </a:r>
                      <a:r>
                        <a:rPr lang="en-US" sz="1600" b="0" kern="1200" dirty="0" err="1">
                          <a:solidFill>
                            <a:schemeClr val="tx1"/>
                          </a:solidFill>
                          <a:latin typeface="+mn-ea"/>
                          <a:ea typeface="+mn-ea"/>
                          <a:cs typeface="+mn-cs"/>
                        </a:rPr>
                        <a:t>方法</a:t>
                      </a:r>
                      <a:endParaRPr lang="en-US" altLang="en-US" sz="1600" b="0" kern="1200" dirty="0">
                        <a:solidFill>
                          <a:schemeClr val="tx1"/>
                        </a:solidFill>
                        <a:latin typeface="+mn-ea"/>
                        <a:ea typeface="+mn-ea"/>
                        <a:cs typeface="+mn-cs"/>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lgn="ctr" fontAlgn="auto">
                        <a:lnSpc>
                          <a:spcPts val="2600"/>
                        </a:lnSpc>
                        <a:buNone/>
                      </a:pPr>
                      <a:r>
                        <a:rPr lang="en-US" sz="1600" b="0" kern="1200" dirty="0" err="1">
                          <a:solidFill>
                            <a:schemeClr val="tx1"/>
                          </a:solidFill>
                          <a:latin typeface="+mn-ea"/>
                          <a:ea typeface="+mn-ea"/>
                          <a:cs typeface="+mn-cs"/>
                        </a:rPr>
                        <a:t>条件</a:t>
                      </a:r>
                      <a:endParaRPr lang="en-US" altLang="en-US" sz="1600" b="0" kern="1200" dirty="0">
                        <a:solidFill>
                          <a:schemeClr val="tx1"/>
                        </a:solidFill>
                        <a:latin typeface="+mn-ea"/>
                        <a:ea typeface="+mn-ea"/>
                        <a:cs typeface="+mn-cs"/>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lgn="l" fontAlgn="auto">
                        <a:lnSpc>
                          <a:spcPts val="2600"/>
                        </a:lnSpc>
                        <a:buNone/>
                      </a:pPr>
                      <a:r>
                        <a:rPr lang="en-US" sz="1600" b="0" kern="1200" dirty="0" err="1">
                          <a:solidFill>
                            <a:schemeClr val="tx1"/>
                          </a:solidFill>
                          <a:latin typeface="+mn-ea"/>
                          <a:ea typeface="+mn-ea"/>
                          <a:cs typeface="+mn-cs"/>
                        </a:rPr>
                        <a:t>案例及应用（以类肤质聚合物半导体材料为例</a:t>
                      </a:r>
                      <a:r>
                        <a:rPr lang="en-US" sz="1600" b="0" kern="1200" dirty="0">
                          <a:solidFill>
                            <a:schemeClr val="tx1"/>
                          </a:solidFill>
                          <a:latin typeface="+mn-ea"/>
                          <a:ea typeface="+mn-ea"/>
                          <a:cs typeface="+mn-cs"/>
                        </a:rPr>
                        <a:t>）</a:t>
                      </a:r>
                      <a:endParaRPr lang="en-US" altLang="en-US" sz="1600" b="0" kern="1200" dirty="0">
                        <a:solidFill>
                          <a:schemeClr val="tx1"/>
                        </a:solidFill>
                        <a:latin typeface="+mn-ea"/>
                        <a:ea typeface="+mn-ea"/>
                        <a:cs typeface="+mn-cs"/>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0"/>
                  </a:ext>
                </a:extLst>
              </a:tr>
              <a:tr h="328295">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fontAlgn="auto">
                        <a:lnSpc>
                          <a:spcPts val="2600"/>
                        </a:lnSpc>
                        <a:buNone/>
                      </a:pPr>
                      <a:r>
                        <a:rPr lang="en-US" sz="1600" b="0" kern="1200" dirty="0" err="1">
                          <a:solidFill>
                            <a:schemeClr val="tx1"/>
                          </a:solidFill>
                          <a:latin typeface="+mn-ea"/>
                          <a:ea typeface="+mn-ea"/>
                          <a:cs typeface="+mn-cs"/>
                        </a:rPr>
                        <a:t>案例</a:t>
                      </a:r>
                      <a:endParaRPr lang="en-US" altLang="en-US" sz="1600" b="0" kern="1200" dirty="0">
                        <a:solidFill>
                          <a:schemeClr val="tx1"/>
                        </a:solidFill>
                        <a:latin typeface="+mn-ea"/>
                        <a:ea typeface="+mn-ea"/>
                        <a:cs typeface="+mn-cs"/>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fontAlgn="auto">
                        <a:lnSpc>
                          <a:spcPts val="2600"/>
                        </a:lnSpc>
                        <a:buNone/>
                      </a:pPr>
                      <a:r>
                        <a:rPr lang="en-US" sz="1600" b="0" kern="1200">
                          <a:solidFill>
                            <a:schemeClr val="tx1"/>
                          </a:solidFill>
                          <a:latin typeface="+mn-ea"/>
                          <a:ea typeface="+mn-ea"/>
                          <a:cs typeface="+mn-cs"/>
                        </a:rPr>
                        <a:t>应用</a:t>
                      </a:r>
                      <a:endParaRPr lang="en-US" altLang="en-US" sz="1600" b="0" kern="1200">
                        <a:solidFill>
                          <a:schemeClr val="tx1"/>
                        </a:solidFill>
                        <a:latin typeface="+mn-ea"/>
                        <a:ea typeface="+mn-ea"/>
                        <a:cs typeface="+mn-cs"/>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300">
                <a:tc rowSpan="3">
                  <a:txBody>
                    <a:bodyPr/>
                    <a:lstStyle/>
                    <a:p>
                      <a:pPr indent="0" fontAlgn="auto">
                        <a:lnSpc>
                          <a:spcPts val="2600"/>
                        </a:lnSpc>
                        <a:buNone/>
                      </a:pPr>
                      <a:r>
                        <a:rPr lang="en-US" sz="1600" b="0" kern="1200" dirty="0" err="1">
                          <a:solidFill>
                            <a:schemeClr val="tx1"/>
                          </a:solidFill>
                          <a:latin typeface="+mn-ea"/>
                          <a:ea typeface="+mn-ea"/>
                          <a:cs typeface="+mn-cs"/>
                        </a:rPr>
                        <a:t>各材料在相互作用过程中表现出来新功能</a:t>
                      </a:r>
                      <a:r>
                        <a:rPr lang="zh-CN" altLang="en-US" sz="1600" b="0" kern="1200" dirty="0">
                          <a:solidFill>
                            <a:schemeClr val="tx1"/>
                          </a:solidFill>
                          <a:latin typeface="+mn-ea"/>
                          <a:ea typeface="+mn-ea"/>
                          <a:cs typeface="+mn-cs"/>
                        </a:rPr>
                        <a:t>。</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lstStyle/>
                    <a:p>
                      <a:pPr indent="0" fontAlgn="auto">
                        <a:lnSpc>
                          <a:spcPts val="2600"/>
                        </a:lnSpc>
                        <a:buNone/>
                      </a:pPr>
                      <a:r>
                        <a:rPr lang="en-US" sz="1600" b="0" kern="1200" dirty="0">
                          <a:solidFill>
                            <a:schemeClr val="tx1"/>
                          </a:solidFill>
                          <a:latin typeface="+mn-ea"/>
                          <a:ea typeface="+mn-ea"/>
                          <a:cs typeface="+mn-cs"/>
                        </a:rPr>
                        <a:t>（1）耦合：确保各材料有效连接和相互作用，形成整体系统的关联机制。</a:t>
                      </a:r>
                    </a:p>
                    <a:p>
                      <a:pPr indent="0" fontAlgn="auto">
                        <a:lnSpc>
                          <a:spcPts val="2600"/>
                        </a:lnSpc>
                        <a:buNone/>
                      </a:pPr>
                      <a:r>
                        <a:rPr lang="en-US" sz="1600" b="0" kern="1200" dirty="0">
                          <a:solidFill>
                            <a:schemeClr val="tx1"/>
                          </a:solidFill>
                          <a:latin typeface="+mn-ea"/>
                          <a:ea typeface="+mn-ea"/>
                          <a:cs typeface="+mn-cs"/>
                        </a:rPr>
                        <a:t>（2</a:t>
                      </a:r>
                      <a:r>
                        <a:rPr lang="en-US" sz="1600" b="0" u="sng" kern="1200" dirty="0">
                          <a:solidFill>
                            <a:schemeClr val="tx1"/>
                          </a:solidFill>
                          <a:latin typeface="+mn-ea"/>
                          <a:ea typeface="+mn-ea"/>
                          <a:cs typeface="+mn-cs"/>
                        </a:rPr>
                        <a:t>）     ①      </a:t>
                      </a:r>
                      <a:r>
                        <a:rPr lang="zh-CN" altLang="en-US" sz="1600" b="0" kern="1200" dirty="0">
                          <a:solidFill>
                            <a:schemeClr val="tx1"/>
                          </a:solidFill>
                          <a:latin typeface="+mn-ea"/>
                          <a:ea typeface="+mn-ea"/>
                          <a:cs typeface="+mn-cs"/>
                        </a:rPr>
                        <a:t>。</a:t>
                      </a:r>
                      <a:r>
                        <a:rPr lang="en-US" sz="1600" b="0" kern="1200" dirty="0">
                          <a:solidFill>
                            <a:schemeClr val="tx1"/>
                          </a:solidFill>
                          <a:latin typeface="+mn-ea"/>
                          <a:ea typeface="+mn-ea"/>
                          <a:cs typeface="+mn-cs"/>
                        </a:rPr>
                        <a:t>         </a:t>
                      </a:r>
                      <a:endParaRPr lang="en-US" altLang="en-US" sz="1600" b="0" kern="1200" dirty="0">
                        <a:solidFill>
                          <a:schemeClr val="tx1"/>
                        </a:solidFill>
                        <a:latin typeface="+mn-ea"/>
                        <a:ea typeface="+mn-ea"/>
                        <a:cs typeface="+mn-cs"/>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fontAlgn="auto">
                        <a:lnSpc>
                          <a:spcPts val="2600"/>
                        </a:lnSpc>
                        <a:buNone/>
                      </a:pPr>
                      <a:r>
                        <a:rPr lang="en-US" sz="1600" b="0" kern="1200" dirty="0" err="1">
                          <a:solidFill>
                            <a:schemeClr val="tx1"/>
                          </a:solidFill>
                          <a:latin typeface="+mn-ea"/>
                          <a:ea typeface="+mn-ea"/>
                          <a:cs typeface="+mn-cs"/>
                        </a:rPr>
                        <a:t>条件一</a:t>
                      </a:r>
                      <a:r>
                        <a:rPr lang="en-US" sz="1600" b="0" kern="1200" dirty="0">
                          <a:solidFill>
                            <a:schemeClr val="tx1"/>
                          </a:solidFill>
                          <a:latin typeface="+mn-ea"/>
                          <a:ea typeface="+mn-ea"/>
                          <a:cs typeface="+mn-cs"/>
                        </a:rPr>
                        <a:t>：</a:t>
                      </a:r>
                      <a:r>
                        <a:rPr lang="en-US" sz="1600" b="0" u="sng" kern="1200" dirty="0">
                          <a:solidFill>
                            <a:schemeClr val="tx1"/>
                          </a:solidFill>
                          <a:latin typeface="+mn-ea"/>
                          <a:ea typeface="+mn-ea"/>
                          <a:cs typeface="+mn-cs"/>
                        </a:rPr>
                        <a:t>      ②      </a:t>
                      </a:r>
                      <a:r>
                        <a:rPr lang="zh-CN" altLang="en-US" sz="1600" b="0" kern="1200" dirty="0">
                          <a:solidFill>
                            <a:schemeClr val="tx1"/>
                          </a:solidFill>
                          <a:latin typeface="+mn-ea"/>
                          <a:ea typeface="+mn-ea"/>
                          <a:cs typeface="+mn-cs"/>
                        </a:rPr>
                        <a:t>。</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fontAlgn="auto">
                        <a:lnSpc>
                          <a:spcPts val="2600"/>
                        </a:lnSpc>
                        <a:buNone/>
                      </a:pPr>
                      <a:r>
                        <a:rPr lang="en-US" sz="1600" b="0" kern="1200" dirty="0" err="1">
                          <a:solidFill>
                            <a:schemeClr val="tx1"/>
                          </a:solidFill>
                          <a:latin typeface="+mn-ea"/>
                          <a:ea typeface="+mn-ea"/>
                          <a:cs typeface="+mn-cs"/>
                        </a:rPr>
                        <a:t>采用聚合物材料作为基材</a:t>
                      </a:r>
                      <a:endParaRPr lang="en-US" altLang="en-US" sz="1600" b="0" kern="1200" dirty="0">
                        <a:solidFill>
                          <a:schemeClr val="tx1"/>
                        </a:solidFill>
                        <a:latin typeface="+mn-ea"/>
                        <a:ea typeface="+mn-ea"/>
                        <a:cs typeface="+mn-cs"/>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lstStyle/>
                    <a:p>
                      <a:pPr indent="0" fontAlgn="auto">
                        <a:lnSpc>
                          <a:spcPts val="2600"/>
                        </a:lnSpc>
                        <a:buNone/>
                      </a:pPr>
                      <a:r>
                        <a:rPr lang="en-US" sz="1600" b="0" kern="1200" dirty="0">
                          <a:solidFill>
                            <a:schemeClr val="tx1"/>
                          </a:solidFill>
                          <a:latin typeface="+mn-ea"/>
                          <a:ea typeface="+mn-ea"/>
                          <a:cs typeface="+mn-cs"/>
                        </a:rPr>
                        <a:t>  </a:t>
                      </a:r>
                    </a:p>
                    <a:p>
                      <a:pPr indent="0" fontAlgn="auto">
                        <a:lnSpc>
                          <a:spcPts val="2600"/>
                        </a:lnSpc>
                        <a:buNone/>
                      </a:pPr>
                      <a:endParaRPr lang="en-US" sz="1600" b="0" kern="1200" dirty="0">
                        <a:solidFill>
                          <a:schemeClr val="tx1"/>
                        </a:solidFill>
                        <a:latin typeface="+mn-ea"/>
                        <a:ea typeface="+mn-ea"/>
                        <a:cs typeface="+mn-cs"/>
                      </a:endParaRPr>
                    </a:p>
                    <a:p>
                      <a:pPr indent="0" fontAlgn="auto">
                        <a:lnSpc>
                          <a:spcPts val="2600"/>
                        </a:lnSpc>
                        <a:buNone/>
                      </a:pPr>
                      <a:r>
                        <a:rPr lang="en-US" sz="1600" b="0" u="sng" kern="1200" dirty="0">
                          <a:solidFill>
                            <a:schemeClr val="tx1"/>
                          </a:solidFill>
                          <a:latin typeface="+mn-ea"/>
                          <a:ea typeface="+mn-ea"/>
                          <a:cs typeface="+mn-cs"/>
                        </a:rPr>
                        <a:t>    ⑤   </a:t>
                      </a:r>
                      <a:r>
                        <a:rPr lang="zh-CN" altLang="en-US" sz="1600" b="0" kern="1200" dirty="0">
                          <a:solidFill>
                            <a:schemeClr val="tx1"/>
                          </a:solidFill>
                          <a:latin typeface="+mn-ea"/>
                          <a:ea typeface="+mn-ea"/>
                          <a:cs typeface="+mn-cs"/>
                        </a:rPr>
                        <a:t>。</a:t>
                      </a:r>
                      <a:r>
                        <a:rPr lang="en-US" sz="1600" b="0" kern="1200" dirty="0">
                          <a:solidFill>
                            <a:schemeClr val="tx1"/>
                          </a:solidFill>
                          <a:latin typeface="+mn-ea"/>
                          <a:ea typeface="+mn-ea"/>
                          <a:cs typeface="+mn-cs"/>
                        </a:rPr>
                        <a:t> </a:t>
                      </a:r>
                      <a:endParaRPr lang="en-US" altLang="en-US" sz="1600" b="0" kern="1200" dirty="0">
                        <a:solidFill>
                          <a:schemeClr val="tx1"/>
                        </a:solidFill>
                        <a:latin typeface="+mn-ea"/>
                        <a:ea typeface="+mn-ea"/>
                        <a:cs typeface="+mn-cs"/>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4583">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fontAlgn="auto">
                        <a:lnSpc>
                          <a:spcPts val="2600"/>
                        </a:lnSpc>
                        <a:buNone/>
                      </a:pPr>
                      <a:r>
                        <a:rPr lang="en-US" sz="1600" b="0" kern="1200" dirty="0" err="1">
                          <a:solidFill>
                            <a:schemeClr val="tx1"/>
                          </a:solidFill>
                          <a:latin typeface="+mn-ea"/>
                          <a:ea typeface="+mn-ea"/>
                          <a:cs typeface="+mn-cs"/>
                        </a:rPr>
                        <a:t>条件二</a:t>
                      </a:r>
                      <a:r>
                        <a:rPr lang="en-US" sz="1600" b="0" u="sng" kern="1200" dirty="0">
                          <a:solidFill>
                            <a:schemeClr val="tx1"/>
                          </a:solidFill>
                          <a:latin typeface="+mn-ea"/>
                          <a:ea typeface="+mn-ea"/>
                          <a:cs typeface="+mn-cs"/>
                        </a:rPr>
                        <a:t>：      ③      </a:t>
                      </a:r>
                      <a:r>
                        <a:rPr lang="zh-CN" altLang="en-US" sz="1600" b="0" kern="1200" dirty="0">
                          <a:solidFill>
                            <a:schemeClr val="tx1"/>
                          </a:solidFill>
                          <a:latin typeface="+mn-ea"/>
                          <a:ea typeface="+mn-ea"/>
                          <a:cs typeface="+mn-cs"/>
                        </a:rPr>
                        <a:t>。</a:t>
                      </a:r>
                      <a:r>
                        <a:rPr lang="en-US" sz="1600" b="0" kern="1200" dirty="0">
                          <a:solidFill>
                            <a:schemeClr val="tx1"/>
                          </a:solidFill>
                          <a:latin typeface="+mn-ea"/>
                          <a:ea typeface="+mn-ea"/>
                          <a:cs typeface="+mn-cs"/>
                        </a:rPr>
                        <a:t> </a:t>
                      </a:r>
                      <a:endParaRPr lang="en-US" altLang="en-US" sz="1600" b="0" kern="1200" dirty="0">
                        <a:solidFill>
                          <a:schemeClr val="tx1"/>
                        </a:solidFill>
                        <a:latin typeface="+mn-ea"/>
                        <a:ea typeface="+mn-ea"/>
                        <a:cs typeface="+mn-cs"/>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fontAlgn="auto">
                        <a:lnSpc>
                          <a:spcPts val="2600"/>
                        </a:lnSpc>
                        <a:buNone/>
                      </a:pPr>
                      <a:r>
                        <a:rPr lang="en-US" sz="1600" b="0" kern="1200" dirty="0" err="1">
                          <a:solidFill>
                            <a:schemeClr val="tx1"/>
                          </a:solidFill>
                          <a:latin typeface="+mn-ea"/>
                          <a:ea typeface="+mn-ea"/>
                          <a:cs typeface="+mn-cs"/>
                        </a:rPr>
                        <a:t>使高分子半导体内部产生巨变，并和一种特殊的橡胶材料杂化</a:t>
                      </a:r>
                      <a:endParaRPr lang="en-US" altLang="en-US" sz="1600" b="0" kern="1200" dirty="0">
                        <a:solidFill>
                          <a:schemeClr val="tx1"/>
                        </a:solidFill>
                        <a:latin typeface="+mn-ea"/>
                        <a:ea typeface="+mn-ea"/>
                        <a:cs typeface="+mn-cs"/>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extLst>
                  <a:ext uri="{0D108BD9-81ED-4DB2-BD59-A6C34878D82A}">
                    <a16:rowId xmlns:a16="http://schemas.microsoft.com/office/drawing/2014/main" val="10003"/>
                  </a:ext>
                </a:extLst>
              </a:tr>
              <a:tr h="328295">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fontAlgn="auto">
                        <a:lnSpc>
                          <a:spcPts val="2600"/>
                        </a:lnSpc>
                        <a:buNone/>
                      </a:pPr>
                      <a:r>
                        <a:rPr lang="en-US" sz="1800" b="1">
                          <a:latin typeface="宋体" panose="02010600030101010101" pitchFamily="2" charset="-122"/>
                          <a:ea typeface="宋体" panose="02010600030101010101" pitchFamily="2" charset="-122"/>
                          <a:cs typeface="宋体" panose="02010600030101010101" pitchFamily="2" charset="-122"/>
                        </a:rPr>
                        <a:t>条件三：先进的制备工艺</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fontAlgn="auto">
                        <a:lnSpc>
                          <a:spcPts val="2600"/>
                        </a:lnSpc>
                        <a:buNone/>
                      </a:pPr>
                      <a:r>
                        <a:rPr lang="en-US" sz="1800" b="1" u="sng" dirty="0">
                          <a:latin typeface="宋体" panose="02010600030101010101" pitchFamily="2" charset="-122"/>
                          <a:ea typeface="宋体" panose="02010600030101010101" pitchFamily="2" charset="-122"/>
                          <a:cs typeface="宋体" panose="02010600030101010101" pitchFamily="2" charset="-122"/>
                        </a:rPr>
                        <a:t>     ④     </a:t>
                      </a:r>
                      <a:r>
                        <a:rPr lang="zh-CN" altLang="en-US" sz="1800" b="1" dirty="0">
                          <a:latin typeface="宋体" panose="02010600030101010101" pitchFamily="2" charset="-122"/>
                          <a:ea typeface="宋体" panose="02010600030101010101" pitchFamily="2" charset="-122"/>
                          <a:cs typeface="宋体" panose="02010600030101010101" pitchFamily="2" charset="-122"/>
                        </a:rPr>
                        <a:t>。</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1726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57400" y="304800"/>
            <a:ext cx="8096885" cy="521970"/>
          </a:xfrm>
          <a:prstGeom prst="rect">
            <a:avLst/>
          </a:prstGeom>
        </p:spPr>
        <p:txBody>
          <a:bodyPr wrap="square">
            <a:spAutoFit/>
          </a:bodyPr>
          <a:lstStyle/>
          <a:p>
            <a:pPr marL="0" indent="0" algn="just" defTabSz="266700">
              <a:spcBef>
                <a:spcPct val="0"/>
              </a:spcBef>
              <a:spcAft>
                <a:spcPct val="0"/>
              </a:spcAft>
            </a:pPr>
            <a:r>
              <a:rPr lang="en-US" altLang="zh-CN" sz="2800">
                <a:latin typeface="宋体" panose="02010600030101010101" pitchFamily="2" charset="-122"/>
                <a:ea typeface="宋体" panose="02010600030101010101" pitchFamily="2" charset="-122"/>
                <a:cs typeface="宋体" panose="02010600030101010101" pitchFamily="2" charset="-122"/>
              </a:rPr>
              <a:t>18.</a:t>
            </a:r>
            <a:r>
              <a:rPr lang="zh-CN" altLang="en-US" sz="2800">
                <a:latin typeface="宋体" panose="02010600030101010101" pitchFamily="2" charset="-122"/>
                <a:ea typeface="宋体" panose="02010600030101010101" pitchFamily="2" charset="-122"/>
                <a:cs typeface="宋体" panose="02010600030101010101" pitchFamily="2" charset="-122"/>
              </a:rPr>
              <a:t>请分析第</a:t>
            </a:r>
            <a:r>
              <a:rPr lang="en-US" altLang="zh-CN" sz="2800">
                <a:latin typeface="宋体" panose="02010600030101010101" pitchFamily="2" charset="-122"/>
                <a:ea typeface="宋体" panose="02010600030101010101" pitchFamily="2" charset="-122"/>
                <a:cs typeface="宋体" panose="02010600030101010101" pitchFamily="2" charset="-122"/>
              </a:rPr>
              <a:t>④</a:t>
            </a:r>
            <a:r>
              <a:rPr lang="zh-CN" altLang="en-US" sz="2800">
                <a:latin typeface="宋体" panose="02010600030101010101" pitchFamily="2" charset="-122"/>
                <a:ea typeface="宋体" panose="02010600030101010101" pitchFamily="2" charset="-122"/>
                <a:cs typeface="宋体" panose="02010600030101010101" pitchFamily="2" charset="-122"/>
              </a:rPr>
              <a:t>段在全文的作用。</a:t>
            </a:r>
            <a:r>
              <a:rPr lang="en-US" altLang="zh-CN" sz="2800">
                <a:latin typeface="宋体" panose="02010600030101010101" pitchFamily="2" charset="-122"/>
                <a:ea typeface="宋体" panose="02010600030101010101" pitchFamily="2" charset="-122"/>
                <a:cs typeface="宋体" panose="02010600030101010101" pitchFamily="2" charset="-122"/>
              </a:rPr>
              <a:t>(6</a:t>
            </a:r>
            <a:r>
              <a:rPr lang="zh-CN" altLang="en-US" sz="2800">
                <a:latin typeface="宋体" panose="02010600030101010101" pitchFamily="2" charset="-122"/>
                <a:ea typeface="宋体" panose="02010600030101010101" pitchFamily="2" charset="-122"/>
                <a:cs typeface="宋体" panose="02010600030101010101" pitchFamily="2" charset="-122"/>
              </a:rPr>
              <a:t>分</a:t>
            </a:r>
            <a:r>
              <a:rPr lang="en-US" altLang="zh-CN" sz="2800">
                <a:latin typeface="宋体" panose="02010600030101010101" pitchFamily="2" charset="-122"/>
                <a:ea typeface="宋体" panose="02010600030101010101" pitchFamily="2" charset="-122"/>
                <a:cs typeface="宋体" panose="02010600030101010101" pitchFamily="2" charset="-122"/>
              </a:rPr>
              <a:t>)</a:t>
            </a:r>
          </a:p>
        </p:txBody>
      </p:sp>
      <p:sp>
        <p:nvSpPr>
          <p:cNvPr id="4" name="文本框 3"/>
          <p:cNvSpPr txBox="1"/>
          <p:nvPr/>
        </p:nvSpPr>
        <p:spPr>
          <a:xfrm>
            <a:off x="152400" y="1219200"/>
            <a:ext cx="5267960" cy="4897120"/>
          </a:xfrm>
          <a:prstGeom prst="rect">
            <a:avLst/>
          </a:prstGeom>
          <a:noFill/>
          <a:ln w="28575">
            <a:solidFill>
              <a:schemeClr val="tx1"/>
            </a:solidFill>
          </a:ln>
        </p:spPr>
        <p:txBody>
          <a:bodyPr wrap="square" rtlCol="0">
            <a:noAutofit/>
          </a:bodyPr>
          <a:lstStyle/>
          <a:p>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rPr>
              <a:t>①内容上：第</a:t>
            </a:r>
            <a:r>
              <a:rPr lang="en-US"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④</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段从长白山洁净、素白、背阴坡雪不可摇撼等优质的自然雪的特质（</a:t>
            </a:r>
            <a:r>
              <a:rPr lang="en-US" altLang="zh-CN"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分），超拔出坚定、高洁等人文精神（</a:t>
            </a:r>
            <a:r>
              <a:rPr lang="en-US" altLang="zh-CN"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分）。实现自然与人文的有机融合（</a:t>
            </a:r>
            <a:r>
              <a:rPr lang="en-US" altLang="zh-CN"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分）。</a:t>
            </a:r>
          </a:p>
          <a:p>
            <a:endParaRPr lang="zh-CN" altLang="en-US" sz="2400" dirty="0">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②结构上：承上启下，揭示了上文雪水烹茶传统包含的文化内涵（</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分），引出下文对澡雪传统、澡雪精神的具体阐释</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分）。从自然之雪升华为一种文化符号和精神象征，从文化习俗到</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澡雪精神</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的传承，是全文由浅入深、由表及里的文脉的中段。</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endPar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endPar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cxnSp>
        <p:nvCxnSpPr>
          <p:cNvPr id="6" name="肘形连接符 5"/>
          <p:cNvCxnSpPr/>
          <p:nvPr/>
        </p:nvCxnSpPr>
        <p:spPr>
          <a:xfrm>
            <a:off x="5486400" y="1905000"/>
            <a:ext cx="838200" cy="762000"/>
          </a:xfrm>
          <a:prstGeom prst="bentConnector3">
            <a:avLst>
              <a:gd name="adj1" fmla="val 50076"/>
            </a:avLst>
          </a:prstGeom>
          <a:ln w="38100" cap="rnd" cmpd="sng">
            <a:tailEnd type="arrow"/>
          </a:ln>
        </p:spPr>
        <p:style>
          <a:lnRef idx="2">
            <a:schemeClr val="accent1"/>
          </a:lnRef>
          <a:fillRef idx="0">
            <a:srgbClr val="FFFFFF"/>
          </a:fillRef>
          <a:effectRef idx="0">
            <a:srgbClr val="FFFFFF"/>
          </a:effectRef>
          <a:fontRef idx="minor">
            <a:schemeClr val="tx1"/>
          </a:fontRef>
        </p:style>
      </p:cxnSp>
      <p:sp>
        <p:nvSpPr>
          <p:cNvPr id="3" name="文本框 2"/>
          <p:cNvSpPr txBox="1"/>
          <p:nvPr/>
        </p:nvSpPr>
        <p:spPr>
          <a:xfrm>
            <a:off x="6466840" y="1219200"/>
            <a:ext cx="5541645" cy="4708981"/>
          </a:xfrm>
          <a:prstGeom prst="rect">
            <a:avLst/>
          </a:prstGeom>
          <a:noFill/>
          <a:ln w="19050">
            <a:solidFill>
              <a:schemeClr val="tx1"/>
            </a:solidFill>
          </a:ln>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分析：该答案概括了</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雪的自然特质</a:t>
            </a:r>
            <a:r>
              <a:rPr lang="zh-CN" altLang="en-US" sz="2000" dirty="0">
                <a:latin typeface="宋体" panose="02010600030101010101" pitchFamily="2" charset="-122"/>
                <a:ea typeface="宋体" panose="02010600030101010101" pitchFamily="2" charset="-122"/>
                <a:cs typeface="宋体" panose="02010600030101010101" pitchFamily="2" charset="-122"/>
              </a:rPr>
              <a:t>，提炼</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人文精神</a:t>
            </a:r>
            <a:r>
              <a:rPr lang="zh-CN" altLang="en-US" sz="2000" dirty="0">
                <a:latin typeface="宋体" panose="02010600030101010101" pitchFamily="2" charset="-122"/>
                <a:ea typeface="宋体" panose="02010600030101010101" pitchFamily="2" charset="-122"/>
                <a:cs typeface="宋体" panose="02010600030101010101" pitchFamily="2" charset="-122"/>
              </a:rPr>
              <a:t>，强调</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自然与人文融合</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在自然特质方面</a:t>
            </a:r>
            <a:r>
              <a:rPr lang="zh-CN" altLang="en-US" sz="2000" dirty="0">
                <a:latin typeface="宋体" panose="02010600030101010101" pitchFamily="2" charset="-122"/>
                <a:ea typeface="宋体" panose="02010600030101010101" pitchFamily="2" charset="-122"/>
                <a:cs typeface="宋体" panose="02010600030101010101" pitchFamily="2" charset="-122"/>
              </a:rPr>
              <a:t>，写出</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洁净、素白、不可摇撼、优质雪</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等任意一点，即可得</a:t>
            </a:r>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分。</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将参考答案中</a:t>
            </a:r>
            <a:r>
              <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人文精神</a:t>
            </a:r>
            <a:r>
              <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和</a:t>
            </a:r>
            <a:r>
              <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强调自然和人文融合</a:t>
            </a:r>
            <a:r>
              <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这两个点，合并为</a:t>
            </a:r>
            <a:r>
              <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rPr>
              <a:t>1</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个点，</a:t>
            </a:r>
            <a:r>
              <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rPr>
              <a:t>2</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分。其中答出</a:t>
            </a:r>
            <a:r>
              <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高洁</a:t>
            </a:r>
            <a:r>
              <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给</a:t>
            </a:r>
            <a:r>
              <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rPr>
              <a:t>1</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分，答出</a:t>
            </a:r>
            <a:r>
              <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坚定</a:t>
            </a:r>
            <a:r>
              <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给</a:t>
            </a:r>
            <a:r>
              <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rPr>
              <a:t>1</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分。</a:t>
            </a:r>
          </a:p>
          <a:p>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altLang="en-US" sz="2000" dirty="0">
                <a:latin typeface="宋体" panose="02010600030101010101" pitchFamily="2" charset="-122"/>
                <a:ea typeface="宋体" panose="02010600030101010101" pitchFamily="2" charset="-122"/>
                <a:cs typeface="宋体" panose="02010600030101010101" pitchFamily="2" charset="-122"/>
              </a:rPr>
              <a:t>在实际阅卷中，学生可以用</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洁身自好</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信仰高洁</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洁净和素白的信仰</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等词，来平替</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高洁</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a:t>
            </a:r>
          </a:p>
          <a:p>
            <a:r>
              <a:rPr lang="zh-CN" altLang="en-US" sz="2000" dirty="0">
                <a:latin typeface="宋体" panose="02010600030101010101" pitchFamily="2" charset="-122"/>
                <a:ea typeface="宋体" panose="02010600030101010101" pitchFamily="2" charset="-122"/>
                <a:cs typeface="宋体" panose="02010600030101010101" pitchFamily="2" charset="-122"/>
              </a:rPr>
              <a:t> </a:t>
            </a: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altLang="en-US" sz="2000" dirty="0">
                <a:latin typeface="宋体" panose="02010600030101010101" pitchFamily="2" charset="-122"/>
                <a:ea typeface="宋体" panose="02010600030101010101" pitchFamily="2" charset="-122"/>
                <a:cs typeface="宋体" panose="02010600030101010101" pitchFamily="2" charset="-122"/>
              </a:rPr>
              <a:t>可以用</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融合一体，分也分不开</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任何力量也摇撼不了</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团结稳固</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自矜自勉、自律自觉</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等词来平替</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坚定</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a:t>
            </a:r>
          </a:p>
          <a:p>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altLang="en-US" sz="2000" dirty="0">
                <a:latin typeface="宋体" panose="02010600030101010101" pitchFamily="2" charset="-122"/>
                <a:ea typeface="宋体" panose="02010600030101010101" pitchFamily="2" charset="-122"/>
                <a:cs typeface="宋体" panose="02010600030101010101" pitchFamily="2" charset="-122"/>
              </a:rPr>
              <a:t>如果学生写出</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长白山的雪是个站得住、立得稳</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的形象</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，也可归入人文精神里，给</a:t>
            </a:r>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分。</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71357" y="228600"/>
            <a:ext cx="8096885" cy="521970"/>
          </a:xfrm>
          <a:prstGeom prst="rect">
            <a:avLst/>
          </a:prstGeom>
        </p:spPr>
        <p:txBody>
          <a:bodyPr wrap="square">
            <a:spAutoFit/>
          </a:bodyPr>
          <a:lstStyle/>
          <a:p>
            <a:pPr marL="0" indent="0" algn="just" defTabSz="266700">
              <a:spcBef>
                <a:spcPct val="0"/>
              </a:spcBef>
              <a:spcAft>
                <a:spcPct val="0"/>
              </a:spcAft>
            </a:pPr>
            <a:r>
              <a:rPr lang="en-US" altLang="zh-CN" sz="2800" dirty="0">
                <a:latin typeface="宋体" panose="02010600030101010101" pitchFamily="2" charset="-122"/>
                <a:ea typeface="宋体" panose="02010600030101010101" pitchFamily="2" charset="-122"/>
                <a:cs typeface="宋体" panose="02010600030101010101" pitchFamily="2" charset="-122"/>
              </a:rPr>
              <a:t>18.</a:t>
            </a:r>
            <a:r>
              <a:rPr lang="zh-CN" altLang="en-US" sz="2800" dirty="0">
                <a:latin typeface="宋体" panose="02010600030101010101" pitchFamily="2" charset="-122"/>
                <a:ea typeface="宋体" panose="02010600030101010101" pitchFamily="2" charset="-122"/>
                <a:cs typeface="宋体" panose="02010600030101010101" pitchFamily="2" charset="-122"/>
              </a:rPr>
              <a:t>请分析第</a:t>
            </a:r>
            <a:r>
              <a:rPr lang="en-US" altLang="zh-CN" sz="2800" dirty="0">
                <a:latin typeface="宋体" panose="02010600030101010101" pitchFamily="2" charset="-122"/>
                <a:ea typeface="宋体" panose="02010600030101010101" pitchFamily="2" charset="-122"/>
                <a:cs typeface="宋体" panose="02010600030101010101" pitchFamily="2" charset="-122"/>
              </a:rPr>
              <a:t>④</a:t>
            </a:r>
            <a:r>
              <a:rPr lang="zh-CN" altLang="en-US" sz="2800" dirty="0">
                <a:latin typeface="宋体" panose="02010600030101010101" pitchFamily="2" charset="-122"/>
                <a:ea typeface="宋体" panose="02010600030101010101" pitchFamily="2" charset="-122"/>
                <a:cs typeface="宋体" panose="02010600030101010101" pitchFamily="2" charset="-122"/>
              </a:rPr>
              <a:t>段在全文的作用。</a:t>
            </a:r>
            <a:r>
              <a:rPr lang="en-US" altLang="zh-CN" sz="2800" dirty="0">
                <a:latin typeface="宋体" panose="02010600030101010101" pitchFamily="2" charset="-122"/>
                <a:ea typeface="宋体" panose="02010600030101010101" pitchFamily="2" charset="-122"/>
                <a:cs typeface="宋体" panose="02010600030101010101" pitchFamily="2" charset="-122"/>
              </a:rPr>
              <a:t>(6</a:t>
            </a:r>
            <a:r>
              <a:rPr lang="zh-CN" altLang="en-US" sz="2800" dirty="0">
                <a:latin typeface="宋体" panose="02010600030101010101" pitchFamily="2" charset="-122"/>
                <a:ea typeface="宋体" panose="02010600030101010101" pitchFamily="2" charset="-122"/>
                <a:cs typeface="宋体" panose="02010600030101010101" pitchFamily="2" charset="-122"/>
              </a:rPr>
              <a:t>分</a:t>
            </a:r>
            <a:r>
              <a:rPr lang="en-US" altLang="zh-CN" sz="2800" dirty="0">
                <a:latin typeface="宋体" panose="02010600030101010101" pitchFamily="2" charset="-122"/>
                <a:ea typeface="宋体" panose="02010600030101010101" pitchFamily="2" charset="-122"/>
                <a:cs typeface="宋体" panose="02010600030101010101" pitchFamily="2" charset="-122"/>
              </a:rPr>
              <a:t>)</a:t>
            </a:r>
          </a:p>
        </p:txBody>
      </p:sp>
      <p:sp>
        <p:nvSpPr>
          <p:cNvPr id="4" name="文本框 3"/>
          <p:cNvSpPr txBox="1"/>
          <p:nvPr/>
        </p:nvSpPr>
        <p:spPr>
          <a:xfrm>
            <a:off x="228600" y="1295400"/>
            <a:ext cx="5728335" cy="4897120"/>
          </a:xfrm>
          <a:prstGeom prst="rect">
            <a:avLst/>
          </a:prstGeom>
          <a:noFill/>
          <a:ln w="28575">
            <a:solidFill>
              <a:schemeClr val="tx1"/>
            </a:solidFill>
          </a:ln>
        </p:spPr>
        <p:txBody>
          <a:bodyPr wrap="square" rtlCol="0">
            <a:noAutofit/>
          </a:bodyPr>
          <a:lstStyle/>
          <a:p>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rPr>
              <a:t>①内容上：第</a:t>
            </a:r>
            <a:r>
              <a:rPr lang="en-US"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④</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段从长白山洁净、素白、背阴坡雪不可摇撼等优质的自然雪的特质（</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分），超拔出坚定、高洁等人文精神（</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分）。实现自然与人文的有机融合（</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分）。</a:t>
            </a:r>
          </a:p>
          <a:p>
            <a:endParaRPr lang="zh-CN" altLang="en-US" sz="2400" dirty="0">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②结构上：承上启下，揭示了上文雪水烹茶传统包含的文化内涵（</a:t>
            </a:r>
            <a:r>
              <a:rPr lang="en-US" altLang="zh-CN"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分），引出下文对澡雪传统、澡雪精神的具体阐释</a:t>
            </a:r>
            <a:r>
              <a:rPr lang="en-US" altLang="zh-CN"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分）。从自然之雪升华为一种文化符号和精神象征，从文化习俗到</a:t>
            </a:r>
            <a:r>
              <a:rPr lang="en-US" altLang="zh-CN"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澡雪精神</a:t>
            </a:r>
            <a:r>
              <a:rPr lang="en-US" altLang="zh-CN"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的传承，是全文由浅入深、由表及里的文脉的中段。（</a:t>
            </a:r>
            <a:r>
              <a:rPr lang="en-US" altLang="zh-CN"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分）</a:t>
            </a:r>
            <a:endPar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endPar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endPar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6553200" y="838200"/>
            <a:ext cx="5410200" cy="5631180"/>
          </a:xfrm>
          <a:prstGeom prst="rect">
            <a:avLst/>
          </a:prstGeom>
          <a:noFill/>
          <a:ln w="19050">
            <a:solidFill>
              <a:schemeClr val="tx1"/>
            </a:solidFill>
          </a:ln>
        </p:spPr>
        <p:txBody>
          <a:bodyPr wrap="square" rtlCol="0">
            <a:spAutoFit/>
          </a:bodyPr>
          <a:lstStyle/>
          <a:p>
            <a:r>
              <a:rPr lang="zh-CN" altLang="en-US" sz="2400" dirty="0">
                <a:latin typeface="宋体" panose="02010600030101010101" pitchFamily="2" charset="-122"/>
                <a:ea typeface="宋体" panose="02010600030101010101" pitchFamily="2" charset="-122"/>
                <a:cs typeface="宋体" panose="02010600030101010101" pitchFamily="2" charset="-122"/>
              </a:rPr>
              <a:t>分析：该答案主要从结构的角度来分析段落作用。</a:t>
            </a:r>
          </a:p>
          <a:p>
            <a:r>
              <a:rPr lang="zh-CN" altLang="en-US" sz="2400" dirty="0">
                <a:latin typeface="宋体" panose="02010600030101010101" pitchFamily="2" charset="-122"/>
                <a:ea typeface="宋体" panose="02010600030101010101" pitchFamily="2" charset="-122"/>
                <a:cs typeface="宋体" panose="02010600030101010101" pitchFamily="2" charset="-122"/>
              </a:rPr>
              <a:t>具体阅卷注意：</a:t>
            </a:r>
          </a:p>
          <a:p>
            <a:r>
              <a:rPr lang="en-US" altLang="zh-CN" sz="2400" dirty="0">
                <a:latin typeface="宋体" panose="02010600030101010101" pitchFamily="2" charset="-122"/>
                <a:ea typeface="宋体" panose="02010600030101010101" pitchFamily="2" charset="-122"/>
                <a:cs typeface="宋体" panose="02010600030101010101" pitchFamily="2" charset="-122"/>
              </a:rPr>
              <a:t>1.</a:t>
            </a:r>
            <a:r>
              <a:rPr lang="zh-CN" altLang="en-US" sz="2400" dirty="0">
                <a:latin typeface="宋体" panose="02010600030101010101" pitchFamily="2" charset="-122"/>
                <a:ea typeface="宋体" panose="02010600030101010101" pitchFamily="2" charset="-122"/>
                <a:cs typeface="宋体" panose="02010600030101010101" pitchFamily="2" charset="-122"/>
              </a:rPr>
              <a:t>第</a:t>
            </a:r>
            <a:r>
              <a:rPr lang="en-US" altLang="zh-CN" sz="2400" dirty="0">
                <a:latin typeface="宋体" panose="02010600030101010101" pitchFamily="2" charset="-122"/>
                <a:ea typeface="宋体" panose="02010600030101010101" pitchFamily="2" charset="-122"/>
                <a:cs typeface="宋体" panose="02010600030101010101" pitchFamily="2" charset="-122"/>
              </a:rPr>
              <a:t>1</a:t>
            </a:r>
            <a:r>
              <a:rPr lang="zh-CN" altLang="en-US" sz="2400" dirty="0">
                <a:latin typeface="宋体" panose="02010600030101010101" pitchFamily="2" charset="-122"/>
                <a:ea typeface="宋体" panose="02010600030101010101" pitchFamily="2" charset="-122"/>
                <a:cs typeface="宋体" panose="02010600030101010101" pitchFamily="2" charset="-122"/>
              </a:rPr>
              <a:t>个采分点，只答承上启下，没有分析说明的，不给分。</a:t>
            </a:r>
          </a:p>
          <a:p>
            <a:r>
              <a:rPr lang="en-US" altLang="zh-CN" sz="2400" dirty="0">
                <a:latin typeface="宋体" panose="02010600030101010101" pitchFamily="2" charset="-122"/>
                <a:ea typeface="宋体" panose="02010600030101010101" pitchFamily="2" charset="-122"/>
                <a:cs typeface="宋体" panose="02010600030101010101" pitchFamily="2" charset="-122"/>
              </a:rPr>
              <a:t>2.</a:t>
            </a:r>
            <a:r>
              <a:rPr lang="zh-CN" altLang="en-US" sz="2400" dirty="0">
                <a:latin typeface="宋体" panose="02010600030101010101" pitchFamily="2" charset="-122"/>
                <a:ea typeface="宋体" panose="02010600030101010101" pitchFamily="2" charset="-122"/>
                <a:cs typeface="宋体" panose="02010600030101010101" pitchFamily="2" charset="-122"/>
              </a:rPr>
              <a:t>第</a:t>
            </a:r>
            <a:r>
              <a:rPr lang="en-US" altLang="zh-CN" sz="2400" dirty="0">
                <a:latin typeface="宋体" panose="02010600030101010101" pitchFamily="2" charset="-122"/>
                <a:ea typeface="宋体" panose="02010600030101010101" pitchFamily="2" charset="-122"/>
                <a:cs typeface="宋体" panose="02010600030101010101" pitchFamily="2" charset="-122"/>
              </a:rPr>
              <a:t>3</a:t>
            </a:r>
            <a:r>
              <a:rPr lang="zh-CN" altLang="en-US" sz="2400" dirty="0">
                <a:latin typeface="宋体" panose="02010600030101010101" pitchFamily="2" charset="-122"/>
                <a:ea typeface="宋体" panose="02010600030101010101" pitchFamily="2" charset="-122"/>
                <a:cs typeface="宋体" panose="02010600030101010101" pitchFamily="2" charset="-122"/>
              </a:rPr>
              <a:t>个采分点，学生能答出</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从自然之雪升华为一种文化符号和精神象征，从文化习俗到</a:t>
            </a:r>
            <a:r>
              <a:rPr lang="en-US" altLang="zh-CN"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澡雪精神</a:t>
            </a:r>
            <a:r>
              <a:rPr lang="en-US" altLang="zh-CN"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的传承</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可得</a:t>
            </a:r>
            <a:r>
              <a:rPr lang="en-US" altLang="zh-CN" sz="2400" dirty="0">
                <a:latin typeface="宋体" panose="02010600030101010101" pitchFamily="2" charset="-122"/>
                <a:ea typeface="宋体" panose="02010600030101010101" pitchFamily="2" charset="-122"/>
                <a:cs typeface="宋体" panose="02010600030101010101" pitchFamily="2" charset="-122"/>
              </a:rPr>
              <a:t>1</a:t>
            </a:r>
            <a:r>
              <a:rPr lang="zh-CN" altLang="en-US" sz="2400" dirty="0">
                <a:latin typeface="宋体" panose="02010600030101010101" pitchFamily="2" charset="-122"/>
                <a:ea typeface="宋体" panose="02010600030101010101" pitchFamily="2" charset="-122"/>
                <a:cs typeface="宋体" panose="02010600030101010101" pitchFamily="2" charset="-122"/>
              </a:rPr>
              <a:t>分。如果只答</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全文由浅入深、由表及里的文脉的中段</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要看前面</a:t>
            </a:r>
            <a:r>
              <a:rPr lang="en-US" altLang="zh-CN"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承上启下</a:t>
            </a:r>
            <a:r>
              <a:rPr lang="en-US" altLang="zh-CN"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内容的分析是否合理，才可给</a:t>
            </a:r>
            <a:r>
              <a:rPr lang="en-US" altLang="zh-CN"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分。</a:t>
            </a:r>
          </a:p>
          <a:p>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3</a:t>
            </a:r>
            <a:r>
              <a:rPr lang="en-US" altLang="zh-CN"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将关键字写错。如</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澡雪</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写成</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藻雪</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铺垫</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写成</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辅垫</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”不得分。</a:t>
            </a:r>
            <a:endPar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endParaRPr lang="en-US" altLang="zh-CN"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cxnSp>
        <p:nvCxnSpPr>
          <p:cNvPr id="5" name="肘形连接符 4"/>
          <p:cNvCxnSpPr/>
          <p:nvPr/>
        </p:nvCxnSpPr>
        <p:spPr>
          <a:xfrm flipV="1">
            <a:off x="6019800" y="4191000"/>
            <a:ext cx="533400" cy="304800"/>
          </a:xfrm>
          <a:prstGeom prst="bentConnector3">
            <a:avLst>
              <a:gd name="adj1" fmla="val 50119"/>
            </a:avLst>
          </a:prstGeom>
          <a:ln w="38100" cap="rnd" cmpd="sng">
            <a:solidFill>
              <a:schemeClr val="accent1"/>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00200"/>
            <a:ext cx="11734800" cy="3746241"/>
          </a:xfrm>
          <a:prstGeom prst="rect">
            <a:avLst/>
          </a:prstGeom>
        </p:spPr>
      </p:pic>
      <p:sp>
        <p:nvSpPr>
          <p:cNvPr id="4" name="文本框 3"/>
          <p:cNvSpPr txBox="1"/>
          <p:nvPr/>
        </p:nvSpPr>
        <p:spPr>
          <a:xfrm>
            <a:off x="1905000" y="609600"/>
            <a:ext cx="2819400" cy="523220"/>
          </a:xfrm>
          <a:prstGeom prst="rect">
            <a:avLst/>
          </a:prstGeom>
          <a:noFill/>
        </p:spPr>
        <p:txBody>
          <a:bodyPr wrap="square" rtlCol="0">
            <a:spAutoFit/>
          </a:bodyPr>
          <a:lstStyle/>
          <a:p>
            <a:r>
              <a:rPr lang="zh-CN" altLang="en-US" sz="2800" dirty="0"/>
              <a:t>优秀示例：</a:t>
            </a:r>
          </a:p>
        </p:txBody>
      </p:sp>
    </p:spTree>
    <p:extLst>
      <p:ext uri="{BB962C8B-B14F-4D97-AF65-F5344CB8AC3E}">
        <p14:creationId xmlns:p14="http://schemas.microsoft.com/office/powerpoint/2010/main" val="15183503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286000" y="546179"/>
            <a:ext cx="9982200" cy="460375"/>
          </a:xfrm>
          <a:prstGeom prst="rect">
            <a:avLst/>
          </a:prstGeom>
        </p:spPr>
        <p:txBody>
          <a:bodyPr wrap="square">
            <a:spAutoFit/>
          </a:bodyPr>
          <a:lstStyle/>
          <a:p>
            <a:pPr marL="0" indent="0" algn="just" defTabSz="266700">
              <a:spcBef>
                <a:spcPct val="0"/>
              </a:spcBef>
              <a:spcAft>
                <a:spcPct val="0"/>
              </a:spcAft>
            </a:pPr>
            <a:r>
              <a:rPr lang="en-US" altLang="zh-CN" sz="2400">
                <a:latin typeface="等线" panose="02010600030101010101" charset="-122"/>
                <a:ea typeface="等线" panose="02010600030101010101" charset="-122"/>
              </a:rPr>
              <a:t>19.</a:t>
            </a:r>
            <a:r>
              <a:rPr lang="zh-CN" altLang="en-US" sz="2400">
                <a:latin typeface="等线" panose="02010600030101010101" charset="-122"/>
                <a:ea typeface="等线" panose="02010600030101010101" charset="-122"/>
              </a:rPr>
              <a:t>文中的“澡雪精神”包含哪些内涵？请分条概括说明。</a:t>
            </a:r>
            <a:r>
              <a:rPr lang="en-US" altLang="zh-CN" sz="2400">
                <a:latin typeface="等线" panose="02010600030101010101" charset="-122"/>
                <a:ea typeface="等线" panose="02010600030101010101" charset="-122"/>
              </a:rPr>
              <a:t>(6</a:t>
            </a:r>
            <a:r>
              <a:rPr lang="zh-CN" altLang="en-US" sz="2400">
                <a:latin typeface="等线" panose="02010600030101010101" charset="-122"/>
                <a:ea typeface="等线" panose="02010600030101010101" charset="-122"/>
              </a:rPr>
              <a:t>分</a:t>
            </a:r>
            <a:r>
              <a:rPr lang="en-US" altLang="zh-CN" sz="2400">
                <a:latin typeface="等线" panose="02010600030101010101" charset="-122"/>
                <a:ea typeface="等线" panose="02010600030101010101" charset="-122"/>
              </a:rPr>
              <a:t>)</a:t>
            </a:r>
          </a:p>
        </p:txBody>
      </p:sp>
      <p:sp>
        <p:nvSpPr>
          <p:cNvPr id="7" name="文本框 6"/>
          <p:cNvSpPr txBox="1"/>
          <p:nvPr/>
        </p:nvSpPr>
        <p:spPr>
          <a:xfrm>
            <a:off x="1905001" y="1155779"/>
            <a:ext cx="10163522" cy="1198880"/>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cs typeface="宋体" panose="02010600030101010101" pitchFamily="2" charset="-122"/>
              </a:rPr>
              <a:t>答案要点：①澡雪浴德，洁身自好</a:t>
            </a: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②剔除杂念，身心纯粹</a:t>
            </a:r>
            <a:r>
              <a:rPr lang="en-US" altLang="zh-CN" sz="2400" dirty="0">
                <a:latin typeface="宋体" panose="02010600030101010101" pitchFamily="2" charset="-122"/>
                <a:ea typeface="宋体" panose="02010600030101010101" pitchFamily="2" charset="-122"/>
                <a:cs typeface="宋体" panose="02010600030101010101" pitchFamily="2" charset="-122"/>
              </a:rPr>
              <a:t>   </a:t>
            </a:r>
          </a:p>
          <a:p>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③远离污浊，审美向美</a:t>
            </a: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④热血沸腾，精神振奋</a:t>
            </a:r>
            <a:r>
              <a:rPr lang="en-US" altLang="zh-CN" sz="2400" dirty="0">
                <a:latin typeface="宋体" panose="02010600030101010101" pitchFamily="2" charset="-122"/>
                <a:ea typeface="宋体" panose="02010600030101010101" pitchFamily="2" charset="-122"/>
                <a:cs typeface="宋体" panose="02010600030101010101" pitchFamily="2" charset="-122"/>
              </a:rPr>
              <a:t>    </a:t>
            </a:r>
          </a:p>
          <a:p>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⑤自我约束，勇敢坚毅</a:t>
            </a: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⑥去除浮躁，回归淡然</a:t>
            </a:r>
          </a:p>
        </p:txBody>
      </p:sp>
      <p:sp>
        <p:nvSpPr>
          <p:cNvPr id="8" name="文本框 7"/>
          <p:cNvSpPr txBox="1"/>
          <p:nvPr/>
        </p:nvSpPr>
        <p:spPr>
          <a:xfrm>
            <a:off x="204300" y="4191000"/>
            <a:ext cx="11892280" cy="1146175"/>
          </a:xfrm>
          <a:prstGeom prst="rect">
            <a:avLst/>
          </a:prstGeom>
          <a:noFill/>
        </p:spPr>
        <p:txBody>
          <a:bodyPr wrap="square" rtlCol="0">
            <a:noAutofit/>
          </a:bodyPr>
          <a:lstStyle/>
          <a:p>
            <a:r>
              <a:rPr lang="zh-CN" altLang="en-US" sz="2400" dirty="0">
                <a:latin typeface="宋体" panose="02010600030101010101" pitchFamily="2" charset="-122"/>
                <a:ea typeface="宋体" panose="02010600030101010101" pitchFamily="2" charset="-122"/>
                <a:cs typeface="宋体" panose="02010600030101010101" pitchFamily="2" charset="-122"/>
              </a:rPr>
              <a:t>阅卷说明：要点</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①</a:t>
            </a:r>
            <a:r>
              <a:rPr lang="zh-CN" altLang="en-US" sz="2400" dirty="0">
                <a:latin typeface="宋体" panose="02010600030101010101" pitchFamily="2" charset="-122"/>
                <a:ea typeface="宋体" panose="02010600030101010101" pitchFamily="2" charset="-122"/>
                <a:cs typeface="宋体" panose="02010600030101010101" pitchFamily="2" charset="-122"/>
              </a:rPr>
              <a:t>，学生答出</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以雪洗身、至高至洁、可以精神爽、气象新</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也可给分。</a:t>
            </a:r>
          </a:p>
          <a:p>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          在实际作答时，如果学生答出了以上</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6</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点，但答案需要老师合并、提取，角度重复，没有分条概括意识的，为了与有分条概括意识的学生区分，倒扣</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分。</a:t>
            </a:r>
          </a:p>
        </p:txBody>
      </p:sp>
      <p:sp>
        <p:nvSpPr>
          <p:cNvPr id="9" name="文本框 8"/>
          <p:cNvSpPr txBox="1"/>
          <p:nvPr/>
        </p:nvSpPr>
        <p:spPr>
          <a:xfrm>
            <a:off x="152400" y="2667000"/>
            <a:ext cx="11798935" cy="1198880"/>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cs typeface="宋体" panose="02010600030101010101" pitchFamily="2" charset="-122"/>
              </a:rPr>
              <a:t>分析：要点</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①</a:t>
            </a:r>
            <a:r>
              <a:rPr lang="zh-CN" altLang="en-US" sz="2400" dirty="0">
                <a:latin typeface="宋体" panose="02010600030101010101" pitchFamily="2" charset="-122"/>
                <a:ea typeface="宋体" panose="02010600030101010101" pitchFamily="2" charset="-122"/>
                <a:cs typeface="宋体" panose="02010600030101010101" pitchFamily="2" charset="-122"/>
              </a:rPr>
              <a:t>是</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澡雪精神</a:t>
            </a: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的本质内涵；要点</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②</a:t>
            </a:r>
            <a:r>
              <a:rPr lang="zh-CN" altLang="en-US" sz="2400" dirty="0">
                <a:latin typeface="宋体" panose="02010600030101010101" pitchFamily="2" charset="-122"/>
                <a:ea typeface="宋体" panose="02010600030101010101" pitchFamily="2" charset="-122"/>
                <a:cs typeface="宋体" panose="02010600030101010101" pitchFamily="2" charset="-122"/>
              </a:rPr>
              <a:t>是</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澡雪精神</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的内心修养要求；要点</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③</a:t>
            </a:r>
            <a:r>
              <a:rPr lang="zh-CN" altLang="en-US" sz="2400" dirty="0">
                <a:latin typeface="宋体" panose="02010600030101010101" pitchFamily="2" charset="-122"/>
                <a:ea typeface="宋体" panose="02010600030101010101" pitchFamily="2" charset="-122"/>
                <a:cs typeface="宋体" panose="02010600030101010101" pitchFamily="2" charset="-122"/>
              </a:rPr>
              <a:t>是</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澡雪精神</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的审美追求；要点</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④</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澡雪精神</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精神力量的体现；要点⑤是</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澡雪精神</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在个人品质和行为上的要求；要点⑥是</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澡雪精神</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对人文精神的塑造。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600200"/>
            <a:ext cx="10896600" cy="3585489"/>
          </a:xfrm>
          <a:prstGeom prst="rect">
            <a:avLst/>
          </a:prstGeom>
        </p:spPr>
      </p:pic>
      <p:sp>
        <p:nvSpPr>
          <p:cNvPr id="3" name="文本框 2"/>
          <p:cNvSpPr txBox="1"/>
          <p:nvPr/>
        </p:nvSpPr>
        <p:spPr>
          <a:xfrm>
            <a:off x="1981200" y="533400"/>
            <a:ext cx="2819400" cy="523220"/>
          </a:xfrm>
          <a:prstGeom prst="rect">
            <a:avLst/>
          </a:prstGeom>
          <a:noFill/>
        </p:spPr>
        <p:txBody>
          <a:bodyPr wrap="square" rtlCol="0">
            <a:spAutoFit/>
          </a:bodyPr>
          <a:lstStyle/>
          <a:p>
            <a:r>
              <a:rPr lang="zh-CN" altLang="en-US" sz="2800" dirty="0"/>
              <a:t>优秀示例：</a:t>
            </a:r>
          </a:p>
        </p:txBody>
      </p:sp>
    </p:spTree>
    <p:extLst>
      <p:ext uri="{BB962C8B-B14F-4D97-AF65-F5344CB8AC3E}">
        <p14:creationId xmlns:p14="http://schemas.microsoft.com/office/powerpoint/2010/main" val="41479267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752600"/>
            <a:ext cx="10668000" cy="3312147"/>
          </a:xfrm>
          <a:prstGeom prst="rect">
            <a:avLst/>
          </a:prstGeom>
        </p:spPr>
      </p:pic>
      <p:sp>
        <p:nvSpPr>
          <p:cNvPr id="3" name="文本框 2"/>
          <p:cNvSpPr txBox="1"/>
          <p:nvPr/>
        </p:nvSpPr>
        <p:spPr>
          <a:xfrm>
            <a:off x="1981200" y="533400"/>
            <a:ext cx="2819400" cy="523220"/>
          </a:xfrm>
          <a:prstGeom prst="rect">
            <a:avLst/>
          </a:prstGeom>
          <a:noFill/>
        </p:spPr>
        <p:txBody>
          <a:bodyPr wrap="square" rtlCol="0">
            <a:spAutoFit/>
          </a:bodyPr>
          <a:lstStyle/>
          <a:p>
            <a:r>
              <a:rPr lang="zh-CN" altLang="en-US" sz="2800" dirty="0"/>
              <a:t>优秀示例：</a:t>
            </a:r>
          </a:p>
        </p:txBody>
      </p:sp>
    </p:spTree>
    <p:extLst>
      <p:ext uri="{BB962C8B-B14F-4D97-AF65-F5344CB8AC3E}">
        <p14:creationId xmlns:p14="http://schemas.microsoft.com/office/powerpoint/2010/main" val="6708024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49628" y="2289331"/>
            <a:ext cx="9094783" cy="768350"/>
          </a:xfrm>
          <a:prstGeom prst="rect">
            <a:avLst/>
          </a:prstGeom>
          <a:noFill/>
        </p:spPr>
        <p:txBody>
          <a:bodyPr wrap="square" rtlCol="0">
            <a:spAutoFit/>
          </a:bodyPr>
          <a:lstStyle/>
          <a:p>
            <a:pPr marL="0" marR="0" lvl="0" indent="0" algn="ctr" defTabSz="836930" rtl="0" eaLnBrk="1" fontAlgn="auto"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rPr>
              <a:t>语言基础运用试题讲评（第</a:t>
            </a:r>
            <a:r>
              <a:rPr lang="en-US" altLang="zh-CN" sz="4400" b="1" kern="0">
                <a:solidFill>
                  <a:srgbClr val="0070C0"/>
                </a:solidFill>
                <a:latin typeface="微软雅黑" panose="020B0503020204020204" pitchFamily="34" charset="-122"/>
                <a:ea typeface="微软雅黑" panose="020B0503020204020204" pitchFamily="34" charset="-122"/>
              </a:rPr>
              <a:t>20</a:t>
            </a:r>
            <a:r>
              <a:rPr kumimoji="0" lang="zh-CN" altLang="en-US" sz="4400" b="1"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rPr>
              <a:t>题）  </a:t>
            </a:r>
            <a:endParaRPr kumimoji="0" lang="en-US" altLang="zh-CN" sz="4400" b="1"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2592" y="63202"/>
            <a:ext cx="10515600" cy="739056"/>
          </a:xfrm>
        </p:spPr>
        <p:txBody>
          <a:bodyPr>
            <a:normAutofit/>
          </a:bodyPr>
          <a:lstStyle/>
          <a:p>
            <a:r>
              <a:rPr lang="en-US" altLang="zh-CN" sz="2800" b="1"/>
              <a:t>20.</a:t>
            </a:r>
            <a:r>
              <a:rPr lang="zh-CN" altLang="en-US" sz="2800" b="1"/>
              <a:t>语言基础运用</a:t>
            </a:r>
          </a:p>
        </p:txBody>
      </p:sp>
      <p:sp>
        <p:nvSpPr>
          <p:cNvPr id="3" name="内容占位符 2"/>
          <p:cNvSpPr>
            <a:spLocks noGrp="1"/>
          </p:cNvSpPr>
          <p:nvPr>
            <p:ph idx="1"/>
          </p:nvPr>
        </p:nvSpPr>
        <p:spPr>
          <a:xfrm>
            <a:off x="182880" y="638810"/>
            <a:ext cx="11792585" cy="6736715"/>
          </a:xfrm>
        </p:spPr>
        <p:txBody>
          <a:bodyPr>
            <a:normAutofit fontScale="70000" lnSpcReduction="20000"/>
          </a:bodyPr>
          <a:lstStyle/>
          <a:p>
            <a:pPr marL="0" indent="0">
              <a:lnSpc>
                <a:spcPct val="145000"/>
              </a:lnSpc>
              <a:buNone/>
            </a:pPr>
            <a:r>
              <a:rPr lang="zh-CN" altLang="en-US">
                <a:latin typeface="宋体" panose="02010600030101010101" pitchFamily="2" charset="-122"/>
                <a:ea typeface="宋体" panose="02010600030101010101" pitchFamily="2" charset="-122"/>
              </a:rPr>
              <a:t>    ①一座超大型城市的治理密码，或许就藏在千家万户的细碎诉求中。 </a:t>
            </a:r>
            <a:r>
              <a:rPr lang="en-US" altLang="zh-CN">
                <a:latin typeface="宋体" panose="02010600030101010101" pitchFamily="2" charset="-122"/>
                <a:ea typeface="宋体" panose="02010600030101010101" pitchFamily="2" charset="-122"/>
              </a:rPr>
              <a:t>②</a:t>
            </a:r>
            <a:r>
              <a:rPr lang="zh-CN" altLang="en-US">
                <a:latin typeface="宋体" panose="02010600030101010101" pitchFamily="2" charset="-122"/>
                <a:ea typeface="宋体" panose="02010600030101010101" pitchFamily="2" charset="-122"/>
              </a:rPr>
              <a:t>纪录电影</a:t>
            </a:r>
            <a:r>
              <a:rPr lang="en-US" altLang="zh-CN">
                <a:latin typeface="宋体" panose="02010600030101010101" pitchFamily="2" charset="-122"/>
                <a:ea typeface="宋体" panose="02010600030101010101" pitchFamily="2" charset="-122"/>
              </a:rPr>
              <a:t>《</a:t>
            </a:r>
            <a:r>
              <a:rPr lang="zh-CN" altLang="en-US">
                <a:latin typeface="宋体" panose="02010600030101010101" pitchFamily="2" charset="-122"/>
                <a:ea typeface="宋体" panose="02010600030101010101" pitchFamily="2" charset="-122"/>
              </a:rPr>
              <a:t>您的声音</a:t>
            </a:r>
            <a:r>
              <a:rPr lang="en-US" altLang="zh-CN">
                <a:latin typeface="宋体" panose="02010600030101010101" pitchFamily="2" charset="-122"/>
                <a:ea typeface="宋体" panose="02010600030101010101" pitchFamily="2" charset="-122"/>
              </a:rPr>
              <a:t>》</a:t>
            </a:r>
            <a:r>
              <a:rPr lang="zh-CN" altLang="en-US">
                <a:latin typeface="宋体" panose="02010600030101010101" pitchFamily="2" charset="-122"/>
                <a:ea typeface="宋体" panose="02010600030101010101" pitchFamily="2" charset="-122"/>
              </a:rPr>
              <a:t>，以北京“</a:t>
            </a:r>
            <a:r>
              <a:rPr lang="en-US" altLang="zh-CN">
                <a:latin typeface="宋体" panose="02010600030101010101" pitchFamily="2" charset="-122"/>
                <a:ea typeface="宋体" panose="02010600030101010101" pitchFamily="2" charset="-122"/>
              </a:rPr>
              <a:t>12345</a:t>
            </a:r>
            <a:r>
              <a:rPr lang="zh-CN" altLang="en-US">
                <a:latin typeface="宋体" panose="02010600030101010101" pitchFamily="2" charset="-122"/>
                <a:ea typeface="宋体" panose="02010600030101010101" pitchFamily="2" charset="-122"/>
              </a:rPr>
              <a:t>”接诉即办改革为切口，用纪实镜头穿透钢筋水泥的都市森林，捕捉到了中国式现代化治理的温暖注脚。③这部作品不仅是一部</a:t>
            </a:r>
            <a:r>
              <a:rPr lang="zh-CN" altLang="en-US" u="sng">
                <a:latin typeface="宋体" panose="02010600030101010101" pitchFamily="2" charset="-122"/>
                <a:ea typeface="宋体" panose="02010600030101010101" pitchFamily="2" charset="-122"/>
              </a:rPr>
              <a:t>市民服务的影像档案</a:t>
            </a:r>
            <a:r>
              <a:rPr lang="zh-CN" altLang="en-US">
                <a:latin typeface="宋体" panose="02010600030101010101" pitchFamily="2" charset="-122"/>
                <a:ea typeface="宋体" panose="02010600030101010101" pitchFamily="2" charset="-122"/>
              </a:rPr>
              <a:t>，更见证了“人民至上”理念如何谱写</a:t>
            </a:r>
            <a:r>
              <a:rPr lang="zh-CN" altLang="en-US" u="sng">
                <a:latin typeface="宋体" panose="02010600030101010101" pitchFamily="2" charset="-122"/>
                <a:ea typeface="宋体" panose="02010600030101010101" pitchFamily="2" charset="-122"/>
              </a:rPr>
              <a:t>       </a:t>
            </a:r>
            <a:r>
              <a:rPr lang="zh-CN" altLang="en-US">
                <a:latin typeface="宋体" panose="02010600030101010101" pitchFamily="2" charset="-122"/>
                <a:ea typeface="宋体" panose="02010600030101010101" pitchFamily="2" charset="-122"/>
              </a:rPr>
              <a:t>。④影片采用“隐形摄像机”的拍摄手法，让被摄对象在浑然不觉中展现最本真的状态。⑤</a:t>
            </a:r>
            <a:r>
              <a:rPr lang="zh-CN" altLang="en-US" u="wavy">
                <a:latin typeface="宋体" panose="02010600030101010101" pitchFamily="2" charset="-122"/>
                <a:ea typeface="宋体" panose="02010600030101010101" pitchFamily="2" charset="-122"/>
              </a:rPr>
              <a:t>热线话务员凌晨接线的疲惫与坚守</a:t>
            </a:r>
            <a:r>
              <a:rPr lang="zh-CN" altLang="en-US">
                <a:latin typeface="宋体" panose="02010600030101010101" pitchFamily="2" charset="-122"/>
                <a:ea typeface="宋体" panose="02010600030101010101" pitchFamily="2" charset="-122"/>
              </a:rPr>
              <a:t>，</a:t>
            </a:r>
            <a:r>
              <a:rPr lang="zh-CN" altLang="en-US" u="wavy">
                <a:latin typeface="宋体" panose="02010600030101010101" pitchFamily="2" charset="-122"/>
                <a:ea typeface="宋体" panose="02010600030101010101" pitchFamily="2" charset="-122"/>
              </a:rPr>
              <a:t>街道书记面对居民质疑时的焦灼与担当</a:t>
            </a:r>
            <a:r>
              <a:rPr lang="zh-CN" altLang="en-US">
                <a:latin typeface="宋体" panose="02010600030101010101" pitchFamily="2" charset="-122"/>
                <a:ea typeface="宋体" panose="02010600030101010101" pitchFamily="2" charset="-122"/>
              </a:rPr>
              <a:t>，立法工作者字斟句酌的严谨与执着，这些未经雕琢的日常片段，构成了中国社会治理的微观图谱。⑥这部作品，</a:t>
            </a:r>
            <a:r>
              <a:rPr lang="zh-CN" altLang="en-US" u="sng">
                <a:latin typeface="宋体" panose="02010600030101010101" pitchFamily="2" charset="-122"/>
                <a:ea typeface="宋体" panose="02010600030101010101" pitchFamily="2" charset="-122"/>
              </a:rPr>
              <a:t>是对北京接诉即办改革的影像存档，更是城市治理参与者的致敬之作</a:t>
            </a:r>
            <a:r>
              <a:rPr lang="zh-CN" altLang="en-US">
                <a:latin typeface="宋体" panose="02010600030101010101" pitchFamily="2" charset="-122"/>
                <a:ea typeface="宋体" panose="02010600030101010101" pitchFamily="2" charset="-122"/>
              </a:rPr>
              <a:t>。</a:t>
            </a:r>
            <a:endParaRPr lang="en-US" altLang="zh-CN">
              <a:latin typeface="宋体" panose="02010600030101010101" pitchFamily="2" charset="-122"/>
              <a:ea typeface="宋体" panose="02010600030101010101" pitchFamily="2" charset="-122"/>
            </a:endParaRPr>
          </a:p>
          <a:p>
            <a:pPr marL="0" indent="0">
              <a:lnSpc>
                <a:spcPct val="145000"/>
              </a:lnSpc>
              <a:spcBef>
                <a:spcPct val="0"/>
              </a:spcBef>
              <a:buNone/>
            </a:pPr>
            <a:r>
              <a:rPr lang="zh-CN" altLang="en-US">
                <a:latin typeface="宋体" panose="02010600030101010101" pitchFamily="2" charset="-122"/>
                <a:ea typeface="宋体" panose="02010600030101010101" pitchFamily="2" charset="-122"/>
              </a:rPr>
              <a:t>（</a:t>
            </a:r>
            <a:r>
              <a:rPr lang="en-US" altLang="zh-CN">
                <a:latin typeface="宋体" panose="02010600030101010101" pitchFamily="2" charset="-122"/>
                <a:ea typeface="宋体" panose="02010600030101010101" pitchFamily="2" charset="-122"/>
              </a:rPr>
              <a:t>1</a:t>
            </a:r>
            <a:r>
              <a:rPr lang="zh-CN" altLang="en-US">
                <a:latin typeface="宋体" panose="02010600030101010101" pitchFamily="2" charset="-122"/>
                <a:ea typeface="宋体" panose="02010600030101010101" pitchFamily="2" charset="-122"/>
              </a:rPr>
              <a:t>）下列说法正确的一项是（</a:t>
            </a:r>
            <a:r>
              <a:rPr lang="en-US" altLang="zh-CN">
                <a:latin typeface="宋体" panose="02010600030101010101" pitchFamily="2" charset="-122"/>
                <a:ea typeface="宋体" panose="02010600030101010101" pitchFamily="2" charset="-122"/>
              </a:rPr>
              <a:t>3</a:t>
            </a:r>
            <a:r>
              <a:rPr lang="zh-CN" altLang="en-US">
                <a:latin typeface="宋体" panose="02010600030101010101" pitchFamily="2" charset="-122"/>
                <a:ea typeface="宋体" panose="02010600030101010101" pitchFamily="2" charset="-122"/>
              </a:rPr>
              <a:t>分）</a:t>
            </a:r>
            <a:endParaRPr lang="en-US" altLang="zh-CN">
              <a:latin typeface="宋体" panose="02010600030101010101" pitchFamily="2" charset="-122"/>
              <a:ea typeface="宋体" panose="02010600030101010101" pitchFamily="2" charset="-122"/>
            </a:endParaRPr>
          </a:p>
          <a:p>
            <a:pPr marL="0" indent="0">
              <a:lnSpc>
                <a:spcPct val="145000"/>
              </a:lnSpc>
              <a:spcBef>
                <a:spcPct val="0"/>
              </a:spcBef>
              <a:buNone/>
            </a:pPr>
            <a:r>
              <a:rPr lang="en-US" altLang="zh-CN" sz="2900">
                <a:latin typeface="宋体" panose="02010600030101010101" pitchFamily="2" charset="-122"/>
                <a:ea typeface="宋体" panose="02010600030101010101" pitchFamily="2" charset="-122"/>
              </a:rPr>
              <a:t>A.</a:t>
            </a:r>
            <a:r>
              <a:rPr lang="zh-CN" altLang="en-US" sz="2900">
                <a:latin typeface="宋体" panose="02010600030101010101" pitchFamily="2" charset="-122"/>
                <a:ea typeface="宋体" panose="02010600030101010101" pitchFamily="2" charset="-122"/>
              </a:rPr>
              <a:t>第①句中的加点词可换为“万家灯火”。</a:t>
            </a:r>
            <a:endParaRPr lang="en-US" altLang="zh-CN" sz="2900">
              <a:latin typeface="宋体" panose="02010600030101010101" pitchFamily="2" charset="-122"/>
              <a:ea typeface="宋体" panose="02010600030101010101" pitchFamily="2" charset="-122"/>
            </a:endParaRPr>
          </a:p>
          <a:p>
            <a:pPr marL="0" indent="0">
              <a:lnSpc>
                <a:spcPct val="145000"/>
              </a:lnSpc>
              <a:spcBef>
                <a:spcPct val="0"/>
              </a:spcBef>
              <a:buNone/>
            </a:pPr>
            <a:r>
              <a:rPr lang="zh-CN" altLang="en-US" sz="2900" b="1" i="0">
                <a:solidFill>
                  <a:srgbClr val="0070C0"/>
                </a:solidFill>
                <a:effectLst/>
                <a:latin typeface="华文楷体" panose="02010600040101010101" pitchFamily="2" charset="-122"/>
                <a:ea typeface="华文楷体" panose="02010600040101010101" pitchFamily="2" charset="-122"/>
              </a:rPr>
              <a:t>万家灯火：本指家家点上了灯，也</a:t>
            </a:r>
            <a:r>
              <a:rPr lang="zh-CN" altLang="en-US" sz="2900" b="1">
                <a:solidFill>
                  <a:srgbClr val="0070C0"/>
                </a:solidFill>
                <a:latin typeface="华文楷体" panose="02010600040101010101" pitchFamily="2" charset="-122"/>
                <a:ea typeface="华文楷体" panose="02010600040101010101" pitchFamily="2" charset="-122"/>
              </a:rPr>
              <a:t>指天黑上灯的时候，后</a:t>
            </a:r>
            <a:r>
              <a:rPr lang="zh-CN" altLang="en-US" sz="2900" b="1" i="0">
                <a:solidFill>
                  <a:srgbClr val="0070C0"/>
                </a:solidFill>
                <a:effectLst/>
                <a:latin typeface="华文楷体" panose="02010600040101010101" pitchFamily="2" charset="-122"/>
                <a:ea typeface="华文楷体" panose="02010600040101010101" pitchFamily="2" charset="-122"/>
              </a:rPr>
              <a:t>形容城市夜晚的景象。 </a:t>
            </a:r>
            <a:r>
              <a:rPr lang="zh-CN" altLang="en-US" sz="2900" b="1">
                <a:solidFill>
                  <a:srgbClr val="0070C0"/>
                </a:solidFill>
                <a:latin typeface="华文楷体" panose="02010600040101010101" pitchFamily="2" charset="-122"/>
                <a:ea typeface="华文楷体" panose="02010600040101010101" pitchFamily="2" charset="-122"/>
              </a:rPr>
              <a:t>千家万户：指众多人家。</a:t>
            </a:r>
            <a:endParaRPr lang="en-US" altLang="zh-CN" sz="2900" b="1">
              <a:solidFill>
                <a:srgbClr val="0070C0"/>
              </a:solidFill>
              <a:latin typeface="华文楷体" panose="02010600040101010101" pitchFamily="2" charset="-122"/>
              <a:ea typeface="华文楷体" panose="02010600040101010101" pitchFamily="2" charset="-122"/>
            </a:endParaRPr>
          </a:p>
          <a:p>
            <a:pPr marL="0" indent="0">
              <a:lnSpc>
                <a:spcPct val="145000"/>
              </a:lnSpc>
              <a:spcBef>
                <a:spcPct val="0"/>
              </a:spcBef>
              <a:buNone/>
            </a:pPr>
            <a:r>
              <a:rPr lang="en-US" altLang="zh-CN" sz="2900">
                <a:solidFill>
                  <a:srgbClr val="FF0000"/>
                </a:solidFill>
                <a:latin typeface="宋体" panose="02010600030101010101" pitchFamily="2" charset="-122"/>
                <a:ea typeface="宋体" panose="02010600030101010101" pitchFamily="2" charset="-122"/>
              </a:rPr>
              <a:t>B.</a:t>
            </a:r>
            <a:r>
              <a:rPr lang="zh-CN" altLang="en-US" sz="2900">
                <a:latin typeface="宋体" panose="02010600030101010101" pitchFamily="2" charset="-122"/>
                <a:ea typeface="宋体" panose="02010600030101010101" pitchFamily="2" charset="-122"/>
              </a:rPr>
              <a:t>第④句中的“隐形摄像机”后应加“式”。</a:t>
            </a:r>
            <a:endParaRPr lang="en-US" altLang="zh-CN" sz="2900">
              <a:latin typeface="宋体" panose="02010600030101010101" pitchFamily="2" charset="-122"/>
              <a:ea typeface="宋体" panose="02010600030101010101" pitchFamily="2" charset="-122"/>
            </a:endParaRPr>
          </a:p>
          <a:p>
            <a:pPr marL="0" indent="0">
              <a:lnSpc>
                <a:spcPct val="145000"/>
              </a:lnSpc>
              <a:spcBef>
                <a:spcPct val="0"/>
              </a:spcBef>
              <a:buNone/>
            </a:pPr>
            <a:r>
              <a:rPr lang="zh-CN" altLang="en-US" sz="2900">
                <a:solidFill>
                  <a:srgbClr val="0070C0"/>
                </a:solidFill>
                <a:latin typeface="华文楷体" panose="02010600040101010101" pitchFamily="2" charset="-122"/>
                <a:ea typeface="华文楷体" panose="02010600040101010101" pitchFamily="2" charset="-122"/>
              </a:rPr>
              <a:t> </a:t>
            </a:r>
            <a:r>
              <a:rPr lang="zh-CN" altLang="en-US" sz="2900" b="1">
                <a:solidFill>
                  <a:srgbClr val="0070C0"/>
                </a:solidFill>
                <a:latin typeface="华文楷体" panose="02010600040101010101" pitchFamily="2" charset="-122"/>
                <a:ea typeface="华文楷体" panose="02010600040101010101" pitchFamily="2" charset="-122"/>
              </a:rPr>
              <a:t>式：样式、类型。加上“式”能与“手法”搭配。</a:t>
            </a:r>
            <a:endParaRPr lang="en-US" altLang="zh-CN" sz="2900" b="1">
              <a:solidFill>
                <a:srgbClr val="0070C0"/>
              </a:solidFill>
              <a:latin typeface="华文楷体" panose="02010600040101010101" pitchFamily="2" charset="-122"/>
              <a:ea typeface="华文楷体" panose="02010600040101010101" pitchFamily="2" charset="-122"/>
            </a:endParaRPr>
          </a:p>
          <a:p>
            <a:pPr marL="0" indent="0">
              <a:lnSpc>
                <a:spcPct val="145000"/>
              </a:lnSpc>
              <a:spcBef>
                <a:spcPct val="0"/>
              </a:spcBef>
              <a:buNone/>
            </a:pPr>
            <a:r>
              <a:rPr lang="en-US" altLang="zh-CN" sz="2900">
                <a:latin typeface="宋体" panose="02010600030101010101" pitchFamily="2" charset="-122"/>
                <a:ea typeface="宋体" panose="02010600030101010101" pitchFamily="2" charset="-122"/>
              </a:rPr>
              <a:t>C.</a:t>
            </a:r>
            <a:r>
              <a:rPr lang="zh-CN" altLang="en-US" sz="2900">
                <a:latin typeface="宋体" panose="02010600030101010101" pitchFamily="2" charset="-122"/>
                <a:ea typeface="宋体" panose="02010600030101010101" pitchFamily="2" charset="-122"/>
              </a:rPr>
              <a:t>第⑤句中画波浪线的两处</a:t>
            </a:r>
            <a:r>
              <a:rPr lang="zh-CN" altLang="en-US" sz="2900">
                <a:solidFill>
                  <a:srgbClr val="FF0000"/>
                </a:solidFill>
                <a:highlight>
                  <a:srgbClr val="FFFF00"/>
                </a:highlight>
                <a:latin typeface="宋体" panose="02010600030101010101" pitchFamily="2" charset="-122"/>
                <a:ea typeface="宋体" panose="02010600030101010101" pitchFamily="2" charset="-122"/>
              </a:rPr>
              <a:t>须</a:t>
            </a:r>
            <a:r>
              <a:rPr lang="zh-CN" altLang="en-US" sz="2900">
                <a:latin typeface="宋体" panose="02010600030101010101" pitchFamily="2" charset="-122"/>
                <a:ea typeface="宋体" panose="02010600030101010101" pitchFamily="2" charset="-122"/>
              </a:rPr>
              <a:t>互换。</a:t>
            </a:r>
            <a:endParaRPr lang="en-US" altLang="zh-CN" sz="2900">
              <a:latin typeface="宋体" panose="02010600030101010101" pitchFamily="2" charset="-122"/>
              <a:ea typeface="宋体" panose="02010600030101010101" pitchFamily="2" charset="-122"/>
            </a:endParaRPr>
          </a:p>
          <a:p>
            <a:pPr marL="0" indent="0">
              <a:lnSpc>
                <a:spcPct val="145000"/>
              </a:lnSpc>
              <a:spcBef>
                <a:spcPct val="0"/>
              </a:spcBef>
              <a:buNone/>
            </a:pPr>
            <a:r>
              <a:rPr lang="zh-CN" altLang="en-US" sz="2900" b="1">
                <a:solidFill>
                  <a:srgbClr val="0070C0"/>
                </a:solidFill>
                <a:latin typeface="华文楷体" panose="02010600040101010101" pitchFamily="2" charset="-122"/>
                <a:ea typeface="华文楷体" panose="02010600040101010101" pitchFamily="2" charset="-122"/>
              </a:rPr>
              <a:t>“热线话务员</a:t>
            </a:r>
            <a:r>
              <a:rPr lang="en-US" altLang="zh-CN" sz="2900" b="1">
                <a:solidFill>
                  <a:srgbClr val="0070C0"/>
                </a:solidFill>
                <a:latin typeface="华文楷体" panose="02010600040101010101" pitchFamily="2" charset="-122"/>
                <a:ea typeface="华文楷体" panose="02010600040101010101" pitchFamily="2" charset="-122"/>
              </a:rPr>
              <a:t>……</a:t>
            </a:r>
            <a:r>
              <a:rPr lang="zh-CN" altLang="en-US" sz="2900" b="1">
                <a:solidFill>
                  <a:srgbClr val="0070C0"/>
                </a:solidFill>
                <a:latin typeface="华文楷体" panose="02010600040101010101" pitchFamily="2" charset="-122"/>
                <a:ea typeface="华文楷体" panose="02010600040101010101" pitchFamily="2" charset="-122"/>
              </a:rPr>
              <a:t>”“街道书记</a:t>
            </a:r>
            <a:r>
              <a:rPr lang="en-US" altLang="zh-CN" sz="2900" b="1">
                <a:solidFill>
                  <a:srgbClr val="0070C0"/>
                </a:solidFill>
                <a:latin typeface="华文楷体" panose="02010600040101010101" pitchFamily="2" charset="-122"/>
                <a:ea typeface="华文楷体" panose="02010600040101010101" pitchFamily="2" charset="-122"/>
              </a:rPr>
              <a:t>……</a:t>
            </a:r>
            <a:r>
              <a:rPr lang="zh-CN" altLang="en-US" sz="2900" b="1">
                <a:solidFill>
                  <a:srgbClr val="0070C0"/>
                </a:solidFill>
                <a:latin typeface="华文楷体" panose="02010600040101010101" pitchFamily="2" charset="-122"/>
                <a:ea typeface="华文楷体" panose="02010600040101010101" pitchFamily="2" charset="-122"/>
              </a:rPr>
              <a:t>”“立法工作者</a:t>
            </a:r>
            <a:r>
              <a:rPr lang="en-US" altLang="zh-CN" sz="2900" b="1">
                <a:solidFill>
                  <a:srgbClr val="0070C0"/>
                </a:solidFill>
                <a:latin typeface="华文楷体" panose="02010600040101010101" pitchFamily="2" charset="-122"/>
                <a:ea typeface="华文楷体" panose="02010600040101010101" pitchFamily="2" charset="-122"/>
              </a:rPr>
              <a:t>……</a:t>
            </a:r>
            <a:r>
              <a:rPr lang="zh-CN" altLang="en-US" sz="2900" b="1">
                <a:solidFill>
                  <a:srgbClr val="0070C0"/>
                </a:solidFill>
                <a:latin typeface="华文楷体" panose="02010600040101010101" pitchFamily="2" charset="-122"/>
                <a:ea typeface="华文楷体" panose="02010600040101010101" pitchFamily="2" charset="-122"/>
              </a:rPr>
              <a:t>”三者间为并列关系，故位置并非必须互换。</a:t>
            </a:r>
            <a:endParaRPr lang="en-US" altLang="zh-CN" sz="2900" b="1">
              <a:solidFill>
                <a:srgbClr val="0070C0"/>
              </a:solidFill>
              <a:latin typeface="华文楷体" panose="02010600040101010101" pitchFamily="2" charset="-122"/>
              <a:ea typeface="华文楷体" panose="02010600040101010101" pitchFamily="2" charset="-122"/>
            </a:endParaRPr>
          </a:p>
          <a:p>
            <a:pPr marL="0" indent="0">
              <a:lnSpc>
                <a:spcPct val="145000"/>
              </a:lnSpc>
              <a:spcBef>
                <a:spcPct val="0"/>
              </a:spcBef>
              <a:buNone/>
            </a:pPr>
            <a:r>
              <a:rPr lang="en-US" altLang="zh-CN" sz="2900">
                <a:latin typeface="宋体" panose="02010600030101010101" pitchFamily="2" charset="-122"/>
                <a:ea typeface="宋体" panose="02010600030101010101" pitchFamily="2" charset="-122"/>
              </a:rPr>
              <a:t>D.</a:t>
            </a:r>
            <a:r>
              <a:rPr lang="zh-CN" altLang="en-US" sz="2900">
                <a:latin typeface="宋体" panose="02010600030101010101" pitchFamily="2" charset="-122"/>
                <a:ea typeface="宋体" panose="02010600030101010101" pitchFamily="2" charset="-122"/>
              </a:rPr>
              <a:t>第⑥句中画横线的部分没有语病。</a:t>
            </a:r>
            <a:endParaRPr lang="en-US" altLang="zh-CN" sz="2900">
              <a:latin typeface="宋体" panose="02010600030101010101" pitchFamily="2" charset="-122"/>
              <a:ea typeface="宋体" panose="02010600030101010101" pitchFamily="2" charset="-122"/>
            </a:endParaRPr>
          </a:p>
          <a:p>
            <a:pPr marL="0" indent="0">
              <a:lnSpc>
                <a:spcPct val="145000"/>
              </a:lnSpc>
              <a:spcBef>
                <a:spcPct val="0"/>
              </a:spcBef>
              <a:buNone/>
            </a:pPr>
            <a:r>
              <a:rPr lang="zh-CN" altLang="en-US" sz="2900" b="1">
                <a:solidFill>
                  <a:srgbClr val="0070C0"/>
                </a:solidFill>
                <a:latin typeface="华文楷体" panose="02010600040101010101" pitchFamily="2" charset="-122"/>
                <a:ea typeface="华文楷体" panose="02010600040101010101" pitchFamily="2" charset="-122"/>
              </a:rPr>
              <a:t>更是（</a:t>
            </a:r>
            <a:r>
              <a:rPr lang="zh-CN" altLang="en-US" sz="2900" b="1">
                <a:solidFill>
                  <a:srgbClr val="FF0000"/>
                </a:solidFill>
                <a:highlight>
                  <a:srgbClr val="FFFF00"/>
                </a:highlight>
                <a:latin typeface="华文楷体" panose="02010600040101010101" pitchFamily="2" charset="-122"/>
                <a:ea typeface="华文楷体" panose="02010600040101010101" pitchFamily="2" charset="-122"/>
              </a:rPr>
              <a:t>对</a:t>
            </a:r>
            <a:r>
              <a:rPr lang="zh-CN" altLang="en-US" sz="2900" b="1">
                <a:solidFill>
                  <a:srgbClr val="0070C0"/>
                </a:solidFill>
                <a:latin typeface="华文楷体" panose="02010600040101010101" pitchFamily="2" charset="-122"/>
                <a:ea typeface="华文楷体" panose="02010600040101010101" pitchFamily="2" charset="-122"/>
              </a:rPr>
              <a:t>）城市治理参与者的致敬之作。</a:t>
            </a:r>
          </a:p>
        </p:txBody>
      </p:sp>
      <p:sp>
        <p:nvSpPr>
          <p:cNvPr id="4" name="文本框 3"/>
          <p:cNvSpPr txBox="1"/>
          <p:nvPr/>
        </p:nvSpPr>
        <p:spPr>
          <a:xfrm>
            <a:off x="5564741" y="894058"/>
            <a:ext cx="1725283" cy="400110"/>
          </a:xfrm>
          <a:prstGeom prst="rect">
            <a:avLst/>
          </a:prstGeom>
          <a:noFill/>
        </p:spPr>
        <p:txBody>
          <a:bodyPr wrap="square" rtlCol="0">
            <a:spAutoFit/>
          </a:bodyPr>
          <a:lstStyle/>
          <a:p>
            <a:r>
              <a:rPr lang="en-US" altLang="zh-CN" sz="2000" b="1"/>
              <a:t> .   .   .   .  </a:t>
            </a:r>
            <a:endParaRPr lang="zh-CN" altLang="en-US" sz="2000" b="1"/>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3580" y="66674"/>
            <a:ext cx="10515600" cy="739056"/>
          </a:xfrm>
        </p:spPr>
        <p:txBody>
          <a:bodyPr>
            <a:normAutofit/>
          </a:bodyPr>
          <a:lstStyle/>
          <a:p>
            <a:r>
              <a:rPr lang="en-US" altLang="zh-CN" sz="2800" b="1"/>
              <a:t>20.</a:t>
            </a:r>
            <a:r>
              <a:rPr lang="zh-CN" altLang="en-US" sz="2800" b="1"/>
              <a:t>语言基础运用</a:t>
            </a:r>
          </a:p>
        </p:txBody>
      </p:sp>
      <p:sp>
        <p:nvSpPr>
          <p:cNvPr id="3" name="内容占位符 2"/>
          <p:cNvSpPr>
            <a:spLocks noGrp="1"/>
          </p:cNvSpPr>
          <p:nvPr>
            <p:ph idx="1"/>
          </p:nvPr>
        </p:nvSpPr>
        <p:spPr>
          <a:xfrm>
            <a:off x="182592" y="734654"/>
            <a:ext cx="11792311" cy="5788802"/>
          </a:xfrm>
        </p:spPr>
        <p:txBody>
          <a:bodyPr>
            <a:normAutofit fontScale="92500"/>
          </a:bodyPr>
          <a:lstStyle/>
          <a:p>
            <a:pPr marL="0" indent="0">
              <a:lnSpc>
                <a:spcPct val="145000"/>
              </a:lnSpc>
              <a:buNone/>
            </a:pPr>
            <a:r>
              <a:rPr lang="zh-CN" altLang="en-US" sz="2000">
                <a:latin typeface="宋体" panose="02010600030101010101" pitchFamily="2" charset="-122"/>
                <a:ea typeface="宋体" panose="02010600030101010101" pitchFamily="2" charset="-122"/>
              </a:rPr>
              <a:t>    </a:t>
            </a:r>
            <a:r>
              <a:rPr lang="zh-CN" altLang="en-US" sz="2000">
                <a:latin typeface="楷体" panose="02010609060101010101" pitchFamily="49" charset="-122"/>
                <a:ea typeface="楷体" panose="02010609060101010101" pitchFamily="49" charset="-122"/>
              </a:rPr>
              <a:t>①一座超大型</a:t>
            </a:r>
            <a:r>
              <a:rPr lang="zh-CN" altLang="en-US" sz="2000">
                <a:highlight>
                  <a:srgbClr val="00FF00"/>
                </a:highlight>
                <a:latin typeface="楷体" panose="02010609060101010101" pitchFamily="49" charset="-122"/>
                <a:ea typeface="楷体" panose="02010609060101010101" pitchFamily="49" charset="-122"/>
              </a:rPr>
              <a:t>城市的治理</a:t>
            </a:r>
            <a:r>
              <a:rPr lang="zh-CN" altLang="en-US" sz="2000">
                <a:latin typeface="楷体" panose="02010609060101010101" pitchFamily="49" charset="-122"/>
                <a:ea typeface="楷体" panose="02010609060101010101" pitchFamily="49" charset="-122"/>
              </a:rPr>
              <a:t>密码，或许就藏在千家万户的细碎诉求中。 </a:t>
            </a:r>
            <a:r>
              <a:rPr lang="en-US" altLang="zh-CN" sz="2000">
                <a:latin typeface="楷体" panose="02010609060101010101" pitchFamily="49" charset="-122"/>
                <a:ea typeface="楷体" panose="02010609060101010101" pitchFamily="49" charset="-122"/>
              </a:rPr>
              <a:t>②</a:t>
            </a:r>
            <a:r>
              <a:rPr lang="zh-CN" altLang="en-US" sz="2000">
                <a:latin typeface="楷体" panose="02010609060101010101" pitchFamily="49" charset="-122"/>
                <a:ea typeface="楷体" panose="02010609060101010101" pitchFamily="49" charset="-122"/>
              </a:rPr>
              <a:t>纪录电影</a:t>
            </a:r>
            <a:r>
              <a:rPr lang="en-US" altLang="zh-CN" sz="2000">
                <a:latin typeface="楷体" panose="02010609060101010101" pitchFamily="49" charset="-122"/>
                <a:ea typeface="楷体" panose="02010609060101010101" pitchFamily="49" charset="-122"/>
              </a:rPr>
              <a:t>《</a:t>
            </a:r>
            <a:r>
              <a:rPr lang="zh-CN" altLang="en-US" sz="2000">
                <a:latin typeface="楷体" panose="02010609060101010101" pitchFamily="49" charset="-122"/>
                <a:ea typeface="楷体" panose="02010609060101010101" pitchFamily="49" charset="-122"/>
              </a:rPr>
              <a:t>您的声音</a:t>
            </a:r>
            <a:r>
              <a:rPr lang="en-US" altLang="zh-CN" sz="2000">
                <a:latin typeface="楷体" panose="02010609060101010101" pitchFamily="49" charset="-122"/>
                <a:ea typeface="楷体" panose="02010609060101010101" pitchFamily="49" charset="-122"/>
              </a:rPr>
              <a:t>》</a:t>
            </a:r>
            <a:r>
              <a:rPr lang="zh-CN" altLang="en-US" sz="2000">
                <a:latin typeface="楷体" panose="02010609060101010101" pitchFamily="49" charset="-122"/>
                <a:ea typeface="楷体" panose="02010609060101010101" pitchFamily="49" charset="-122"/>
              </a:rPr>
              <a:t>，以北京“</a:t>
            </a:r>
            <a:r>
              <a:rPr lang="en-US" altLang="zh-CN" sz="2000">
                <a:latin typeface="楷体" panose="02010609060101010101" pitchFamily="49" charset="-122"/>
                <a:ea typeface="楷体" panose="02010609060101010101" pitchFamily="49" charset="-122"/>
              </a:rPr>
              <a:t>12345</a:t>
            </a:r>
            <a:r>
              <a:rPr lang="zh-CN" altLang="en-US" sz="2000">
                <a:latin typeface="楷体" panose="02010609060101010101" pitchFamily="49" charset="-122"/>
                <a:ea typeface="楷体" panose="02010609060101010101" pitchFamily="49" charset="-122"/>
              </a:rPr>
              <a:t>”接诉即办改革为切口，用纪实镜头穿透钢筋水泥的都市森林，捕捉到了</a:t>
            </a:r>
            <a:r>
              <a:rPr lang="zh-CN" altLang="en-US" sz="2000">
                <a:highlight>
                  <a:srgbClr val="00FF00"/>
                </a:highlight>
                <a:latin typeface="楷体" panose="02010609060101010101" pitchFamily="49" charset="-122"/>
                <a:ea typeface="楷体" panose="02010609060101010101" pitchFamily="49" charset="-122"/>
              </a:rPr>
              <a:t>中国式现代化治理</a:t>
            </a:r>
            <a:r>
              <a:rPr lang="zh-CN" altLang="en-US" sz="2000">
                <a:latin typeface="楷体" panose="02010609060101010101" pitchFamily="49" charset="-122"/>
                <a:ea typeface="楷体" panose="02010609060101010101" pitchFamily="49" charset="-122"/>
              </a:rPr>
              <a:t>的温暖注脚。③这部作品不仅是一部</a:t>
            </a:r>
            <a:r>
              <a:rPr lang="zh-CN" altLang="en-US" sz="2000" u="sng">
                <a:highlight>
                  <a:srgbClr val="FFFF00"/>
                </a:highlight>
                <a:latin typeface="楷体" panose="02010609060101010101" pitchFamily="49" charset="-122"/>
                <a:ea typeface="楷体" panose="02010609060101010101" pitchFamily="49" charset="-122"/>
              </a:rPr>
              <a:t>市民服务的影像档案</a:t>
            </a:r>
            <a:r>
              <a:rPr lang="zh-CN" altLang="en-US" sz="2000">
                <a:latin typeface="楷体" panose="02010609060101010101" pitchFamily="49" charset="-122"/>
                <a:ea typeface="楷体" panose="02010609060101010101" pitchFamily="49" charset="-122"/>
              </a:rPr>
              <a:t>，更见证了“人民至上”理念如何谱写</a:t>
            </a:r>
            <a:r>
              <a:rPr lang="zh-CN" altLang="en-US" sz="2000" u="sng">
                <a:latin typeface="楷体" panose="02010609060101010101" pitchFamily="49" charset="-122"/>
                <a:ea typeface="楷体" panose="02010609060101010101" pitchFamily="49" charset="-122"/>
              </a:rPr>
              <a:t>       </a:t>
            </a:r>
            <a:r>
              <a:rPr lang="zh-CN" altLang="en-US" sz="2000">
                <a:latin typeface="楷体" panose="02010609060101010101" pitchFamily="49" charset="-122"/>
                <a:ea typeface="楷体" panose="02010609060101010101" pitchFamily="49" charset="-122"/>
              </a:rPr>
              <a:t>。④影片采用“隐形摄像机”的拍摄手法，让被摄对象在浑然不觉中展现最本真的状态。⑤</a:t>
            </a:r>
            <a:r>
              <a:rPr lang="zh-CN" altLang="en-US" sz="2000" u="wavyHeavy">
                <a:latin typeface="楷体" panose="02010609060101010101" pitchFamily="49" charset="-122"/>
                <a:ea typeface="楷体" panose="02010609060101010101" pitchFamily="49" charset="-122"/>
              </a:rPr>
              <a:t>热线话务员凌晨接线的疲惫与坚守</a:t>
            </a:r>
            <a:r>
              <a:rPr lang="zh-CN" altLang="en-US" sz="2000">
                <a:latin typeface="楷体" panose="02010609060101010101" pitchFamily="49" charset="-122"/>
                <a:ea typeface="楷体" panose="02010609060101010101" pitchFamily="49" charset="-122"/>
              </a:rPr>
              <a:t>，</a:t>
            </a:r>
            <a:r>
              <a:rPr lang="zh-CN" altLang="en-US" sz="2000" u="wavy">
                <a:latin typeface="楷体" panose="02010609060101010101" pitchFamily="49" charset="-122"/>
                <a:ea typeface="楷体" panose="02010609060101010101" pitchFamily="49" charset="-122"/>
              </a:rPr>
              <a:t>街道书记面对居民质疑时的焦灼与担当</a:t>
            </a:r>
            <a:r>
              <a:rPr lang="zh-CN" altLang="en-US" sz="2000">
                <a:latin typeface="楷体" panose="02010609060101010101" pitchFamily="49" charset="-122"/>
                <a:ea typeface="楷体" panose="02010609060101010101" pitchFamily="49" charset="-122"/>
              </a:rPr>
              <a:t>，立法工作者字斟句酌的严谨与执着，这些未经雕琢的日常片段，构成了中国</a:t>
            </a:r>
            <a:r>
              <a:rPr lang="zh-CN" altLang="en-US" sz="2000">
                <a:highlight>
                  <a:srgbClr val="00FF00"/>
                </a:highlight>
                <a:latin typeface="楷体" panose="02010609060101010101" pitchFamily="49" charset="-122"/>
                <a:ea typeface="楷体" panose="02010609060101010101" pitchFamily="49" charset="-122"/>
              </a:rPr>
              <a:t>社会治理</a:t>
            </a:r>
            <a:r>
              <a:rPr lang="zh-CN" altLang="en-US" sz="2000">
                <a:latin typeface="楷体" panose="02010609060101010101" pitchFamily="49" charset="-122"/>
                <a:ea typeface="楷体" panose="02010609060101010101" pitchFamily="49" charset="-122"/>
              </a:rPr>
              <a:t>的微观图谱。⑥这部作品，</a:t>
            </a:r>
            <a:r>
              <a:rPr lang="zh-CN" altLang="en-US" sz="2000" u="sng">
                <a:latin typeface="楷体" panose="02010609060101010101" pitchFamily="49" charset="-122"/>
                <a:ea typeface="楷体" panose="02010609060101010101" pitchFamily="49" charset="-122"/>
              </a:rPr>
              <a:t>是对北京接诉即办改革的影像存档，更是</a:t>
            </a:r>
            <a:r>
              <a:rPr lang="zh-CN" altLang="en-US" sz="2000" u="sng">
                <a:highlight>
                  <a:srgbClr val="00FF00"/>
                </a:highlight>
                <a:latin typeface="楷体" panose="02010609060101010101" pitchFamily="49" charset="-122"/>
                <a:ea typeface="楷体" panose="02010609060101010101" pitchFamily="49" charset="-122"/>
              </a:rPr>
              <a:t>城市治理</a:t>
            </a:r>
            <a:r>
              <a:rPr lang="zh-CN" altLang="en-US" sz="2000" u="sng">
                <a:latin typeface="楷体" panose="02010609060101010101" pitchFamily="49" charset="-122"/>
                <a:ea typeface="楷体" panose="02010609060101010101" pitchFamily="49" charset="-122"/>
              </a:rPr>
              <a:t>参与者的致敬之作</a:t>
            </a:r>
            <a:r>
              <a:rPr lang="zh-CN" altLang="en-US" sz="2000">
                <a:latin typeface="楷体" panose="02010609060101010101" pitchFamily="49" charset="-122"/>
                <a:ea typeface="楷体" panose="02010609060101010101" pitchFamily="49" charset="-122"/>
              </a:rPr>
              <a:t>。</a:t>
            </a:r>
            <a:endParaRPr lang="en-US" altLang="zh-CN" sz="2000">
              <a:latin typeface="楷体" panose="02010609060101010101" pitchFamily="49" charset="-122"/>
              <a:ea typeface="楷体" panose="02010609060101010101" pitchFamily="49" charset="-122"/>
            </a:endParaRPr>
          </a:p>
          <a:p>
            <a:pPr marL="0" indent="0">
              <a:lnSpc>
                <a:spcPct val="145000"/>
              </a:lnSpc>
              <a:buNone/>
            </a:pPr>
            <a:r>
              <a:rPr lang="zh-CN" altLang="en-US" sz="2000" b="1">
                <a:latin typeface="宋体" panose="02010600030101010101" pitchFamily="2" charset="-122"/>
                <a:ea typeface="宋体" panose="02010600030101010101" pitchFamily="2" charset="-122"/>
              </a:rPr>
              <a:t>（</a:t>
            </a:r>
            <a:r>
              <a:rPr lang="en-US" altLang="zh-CN" sz="2000" b="1">
                <a:latin typeface="宋体" panose="02010600030101010101" pitchFamily="2" charset="-122"/>
                <a:ea typeface="宋体" panose="02010600030101010101" pitchFamily="2" charset="-122"/>
              </a:rPr>
              <a:t>2</a:t>
            </a:r>
            <a:r>
              <a:rPr lang="zh-CN" altLang="en-US" sz="2000" b="1">
                <a:latin typeface="宋体" panose="02010600030101010101" pitchFamily="2" charset="-122"/>
                <a:ea typeface="宋体" panose="02010600030101010101" pitchFamily="2" charset="-122"/>
              </a:rPr>
              <a:t>）请在第③句横线处将句子补充完整。要求：与上文画横线部分结构一致。将答案写在答题卡上。（</a:t>
            </a:r>
            <a:r>
              <a:rPr lang="en-US" altLang="zh-CN" sz="2000" b="1">
                <a:latin typeface="宋体" panose="02010600030101010101" pitchFamily="2" charset="-122"/>
                <a:ea typeface="宋体" panose="02010600030101010101" pitchFamily="2" charset="-122"/>
              </a:rPr>
              <a:t>3</a:t>
            </a:r>
            <a:r>
              <a:rPr lang="zh-CN" altLang="en-US" sz="2000" b="1">
                <a:latin typeface="宋体" panose="02010600030101010101" pitchFamily="2" charset="-122"/>
                <a:ea typeface="宋体" panose="02010600030101010101" pitchFamily="2" charset="-122"/>
              </a:rPr>
              <a:t>分）</a:t>
            </a:r>
            <a:endParaRPr lang="en-US" altLang="zh-CN" sz="2000" b="1">
              <a:latin typeface="宋体" panose="02010600030101010101" pitchFamily="2" charset="-122"/>
              <a:ea typeface="宋体" panose="02010600030101010101" pitchFamily="2" charset="-122"/>
            </a:endParaRPr>
          </a:p>
          <a:p>
            <a:pPr marL="0" indent="0">
              <a:lnSpc>
                <a:spcPct val="145000"/>
              </a:lnSpc>
              <a:buNone/>
            </a:pPr>
            <a:r>
              <a:rPr lang="zh-CN" altLang="en-US" sz="2000">
                <a:latin typeface="宋体" panose="02010600030101010101" pitchFamily="2" charset="-122"/>
                <a:ea typeface="宋体" panose="02010600030101010101" pitchFamily="2" charset="-122"/>
              </a:rPr>
              <a:t>上文划线部分结构分析：</a:t>
            </a:r>
            <a:r>
              <a:rPr lang="zh-CN" altLang="en-US" sz="2000" u="sng">
                <a:highlight>
                  <a:srgbClr val="00FF00"/>
                </a:highlight>
                <a:latin typeface="宋体" panose="02010600030101010101" pitchFamily="2" charset="-122"/>
                <a:ea typeface="宋体" panose="02010600030101010101" pitchFamily="2" charset="-122"/>
              </a:rPr>
              <a:t>市民（名词）服务（动词）</a:t>
            </a:r>
            <a:r>
              <a:rPr lang="zh-CN" altLang="en-US" sz="2000">
                <a:latin typeface="宋体" panose="02010600030101010101" pitchFamily="2" charset="-122"/>
                <a:ea typeface="宋体" panose="02010600030101010101" pitchFamily="2" charset="-122"/>
              </a:rPr>
              <a:t>的</a:t>
            </a:r>
            <a:r>
              <a:rPr lang="zh-CN" altLang="en-US" sz="2000" u="sng">
                <a:highlight>
                  <a:srgbClr val="FF00FF"/>
                </a:highlight>
                <a:latin typeface="宋体" panose="02010600030101010101" pitchFamily="2" charset="-122"/>
                <a:ea typeface="宋体" panose="02010600030101010101" pitchFamily="2" charset="-122"/>
              </a:rPr>
              <a:t>影像（名词）档案（名词）</a:t>
            </a:r>
            <a:endParaRPr lang="en-US" altLang="zh-CN" sz="2000" u="sng">
              <a:highlight>
                <a:srgbClr val="FF00FF"/>
              </a:highlight>
              <a:latin typeface="宋体" panose="02010600030101010101" pitchFamily="2" charset="-122"/>
              <a:ea typeface="宋体" panose="02010600030101010101" pitchFamily="2" charset="-122"/>
            </a:endParaRPr>
          </a:p>
          <a:p>
            <a:pPr marL="0" indent="0">
              <a:buNone/>
            </a:pPr>
            <a:r>
              <a:rPr lang="en-US" altLang="zh-CN" sz="2000">
                <a:latin typeface="宋体" panose="02010600030101010101" pitchFamily="2" charset="-122"/>
                <a:ea typeface="宋体" panose="02010600030101010101" pitchFamily="2" charset="-122"/>
              </a:rPr>
              <a:t>                           </a:t>
            </a:r>
            <a:r>
              <a:rPr lang="zh-CN" altLang="en-US" sz="2000" b="1">
                <a:solidFill>
                  <a:srgbClr val="00B050"/>
                </a:solidFill>
                <a:latin typeface="宋体" panose="02010600030101010101" pitchFamily="2" charset="-122"/>
                <a:ea typeface="宋体" panose="02010600030101010101" pitchFamily="2" charset="-122"/>
              </a:rPr>
              <a:t>主谓结构作定语       </a:t>
            </a:r>
            <a:r>
              <a:rPr lang="zh-CN" altLang="en-US" sz="2000" b="1">
                <a:solidFill>
                  <a:srgbClr val="A40CA8"/>
                </a:solidFill>
                <a:latin typeface="宋体" panose="02010600030101010101" pitchFamily="2" charset="-122"/>
                <a:ea typeface="宋体" panose="02010600030101010101" pitchFamily="2" charset="-122"/>
              </a:rPr>
              <a:t>偏正结构作中心语（比喻句）    </a:t>
            </a:r>
            <a:endParaRPr lang="en-US" altLang="zh-CN" sz="2000" b="1">
              <a:solidFill>
                <a:srgbClr val="A40CA8"/>
              </a:solidFill>
              <a:latin typeface="宋体" panose="02010600030101010101" pitchFamily="2" charset="-122"/>
              <a:ea typeface="宋体" panose="02010600030101010101" pitchFamily="2" charset="-122"/>
            </a:endParaRPr>
          </a:p>
          <a:p>
            <a:pPr marL="0" indent="0">
              <a:buNone/>
            </a:pPr>
            <a:r>
              <a:rPr lang="zh-CN" altLang="en-US" sz="2000">
                <a:latin typeface="宋体" panose="02010600030101010101" pitchFamily="2" charset="-122"/>
                <a:ea typeface="宋体" panose="02010600030101010101" pitchFamily="2" charset="-122"/>
              </a:rPr>
              <a:t>答案示例：</a:t>
            </a:r>
            <a:r>
              <a:rPr lang="zh-CN" altLang="en-US" sz="2000">
                <a:highlight>
                  <a:srgbClr val="00FF00"/>
                </a:highlight>
                <a:latin typeface="宋体" panose="02010600030101010101" pitchFamily="2" charset="-122"/>
                <a:ea typeface="宋体" panose="02010600030101010101" pitchFamily="2" charset="-122"/>
              </a:rPr>
              <a:t>城市（名词）治理（动词）</a:t>
            </a:r>
            <a:r>
              <a:rPr lang="zh-CN" altLang="en-US" sz="2000">
                <a:latin typeface="宋体" panose="02010600030101010101" pitchFamily="2" charset="-122"/>
                <a:ea typeface="宋体" panose="02010600030101010101" pitchFamily="2" charset="-122"/>
              </a:rPr>
              <a:t>的</a:t>
            </a:r>
            <a:r>
              <a:rPr lang="zh-CN" altLang="en-US" sz="2000">
                <a:highlight>
                  <a:srgbClr val="FF00FF"/>
                </a:highlight>
                <a:latin typeface="宋体" panose="02010600030101010101" pitchFamily="2" charset="-122"/>
                <a:ea typeface="宋体" panose="02010600030101010101" pitchFamily="2" charset="-122"/>
              </a:rPr>
              <a:t>中国（名词）乐章（名词）</a:t>
            </a:r>
            <a:r>
              <a:rPr lang="zh-CN" altLang="en-US" sz="2000">
                <a:latin typeface="宋体" panose="02010600030101010101" pitchFamily="2" charset="-122"/>
                <a:ea typeface="宋体" panose="02010600030101010101" pitchFamily="2" charset="-122"/>
              </a:rPr>
              <a:t>。</a:t>
            </a:r>
            <a:endParaRPr lang="en-US" altLang="zh-CN" sz="2000">
              <a:latin typeface="宋体" panose="02010600030101010101" pitchFamily="2" charset="-122"/>
              <a:ea typeface="宋体" panose="02010600030101010101" pitchFamily="2" charset="-122"/>
            </a:endParaRPr>
          </a:p>
          <a:p>
            <a:pPr marL="0" indent="0">
              <a:buNone/>
            </a:pPr>
            <a:endParaRPr lang="en-US" altLang="zh-CN" sz="2000">
              <a:latin typeface="宋体" panose="02010600030101010101" pitchFamily="2" charset="-122"/>
              <a:ea typeface="宋体" panose="02010600030101010101" pitchFamily="2" charset="-122"/>
            </a:endParaRPr>
          </a:p>
          <a:p>
            <a:pPr marL="0" indent="0">
              <a:buNone/>
            </a:pPr>
            <a:r>
              <a:rPr lang="zh-CN" altLang="en-US" sz="2000">
                <a:latin typeface="宋体" panose="02010600030101010101" pitchFamily="2" charset="-122"/>
                <a:ea typeface="宋体" panose="02010600030101010101" pitchFamily="2" charset="-122"/>
              </a:rPr>
              <a:t>评阅要求：结构基本一致，</a:t>
            </a:r>
            <a:r>
              <a:rPr lang="en-US" altLang="zh-CN" sz="2000">
                <a:latin typeface="宋体" panose="02010600030101010101" pitchFamily="2" charset="-122"/>
                <a:ea typeface="宋体" panose="02010600030101010101" pitchFamily="2" charset="-122"/>
              </a:rPr>
              <a:t>1</a:t>
            </a:r>
            <a:r>
              <a:rPr lang="zh-CN" altLang="en-US" sz="2000">
                <a:latin typeface="宋体" panose="02010600030101010101" pitchFamily="2" charset="-122"/>
                <a:ea typeface="宋体" panose="02010600030101010101" pitchFamily="2" charset="-122"/>
              </a:rPr>
              <a:t>分；中心语喻体恰当，</a:t>
            </a:r>
            <a:r>
              <a:rPr lang="en-US" altLang="zh-CN" sz="2000">
                <a:latin typeface="宋体" panose="02010600030101010101" pitchFamily="2" charset="-122"/>
                <a:ea typeface="宋体" panose="02010600030101010101" pitchFamily="2" charset="-122"/>
              </a:rPr>
              <a:t>1</a:t>
            </a:r>
            <a:r>
              <a:rPr lang="zh-CN" altLang="en-US" sz="2000">
                <a:latin typeface="宋体" panose="02010600030101010101" pitchFamily="2" charset="-122"/>
                <a:ea typeface="宋体" panose="02010600030101010101" pitchFamily="2" charset="-122"/>
              </a:rPr>
              <a:t>分；定语内容合理，</a:t>
            </a:r>
            <a:r>
              <a:rPr lang="en-US" altLang="zh-CN" sz="2000">
                <a:latin typeface="宋体" panose="02010600030101010101" pitchFamily="2" charset="-122"/>
                <a:ea typeface="宋体" panose="02010600030101010101" pitchFamily="2" charset="-122"/>
              </a:rPr>
              <a:t>1</a:t>
            </a:r>
            <a:r>
              <a:rPr lang="zh-CN" altLang="en-US" sz="2000">
                <a:latin typeface="宋体" panose="02010600030101010101" pitchFamily="2" charset="-122"/>
                <a:ea typeface="宋体" panose="02010600030101010101" pitchFamily="2" charset="-122"/>
              </a:rPr>
              <a:t>分。</a:t>
            </a:r>
          </a:p>
        </p:txBody>
      </p:sp>
      <p:sp>
        <p:nvSpPr>
          <p:cNvPr id="4" name="文本框 3"/>
          <p:cNvSpPr txBox="1"/>
          <p:nvPr/>
        </p:nvSpPr>
        <p:spPr>
          <a:xfrm>
            <a:off x="5504355" y="973556"/>
            <a:ext cx="17252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prstClr val="black"/>
                </a:solidFill>
                <a:effectLst/>
                <a:uLnTx/>
                <a:uFillTx/>
                <a:latin typeface="等线"/>
                <a:ea typeface="等线"/>
                <a:cs typeface="+mn-cs"/>
              </a:rPr>
              <a:t> .   .   .   .  </a:t>
            </a:r>
            <a:endParaRPr kumimoji="0" lang="zh-CN" altLang="en-US" sz="2000" b="1"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3580" y="66674"/>
            <a:ext cx="10515600" cy="739056"/>
          </a:xfrm>
        </p:spPr>
        <p:txBody>
          <a:bodyPr>
            <a:normAutofit/>
          </a:bodyPr>
          <a:lstStyle/>
          <a:p>
            <a:r>
              <a:rPr lang="en-US" altLang="zh-CN" sz="2800" b="1"/>
              <a:t>20.</a:t>
            </a:r>
            <a:r>
              <a:rPr lang="zh-CN" altLang="en-US" sz="2800" b="1"/>
              <a:t>语言基础运用</a:t>
            </a:r>
          </a:p>
        </p:txBody>
      </p:sp>
      <p:sp>
        <p:nvSpPr>
          <p:cNvPr id="3" name="内容占位符 2"/>
          <p:cNvSpPr>
            <a:spLocks noGrp="1"/>
          </p:cNvSpPr>
          <p:nvPr>
            <p:ph idx="1"/>
          </p:nvPr>
        </p:nvSpPr>
        <p:spPr>
          <a:xfrm>
            <a:off x="182592" y="734654"/>
            <a:ext cx="11792311" cy="5788802"/>
          </a:xfrm>
        </p:spPr>
        <p:txBody>
          <a:bodyPr>
            <a:normAutofit fontScale="92500"/>
          </a:bodyPr>
          <a:lstStyle/>
          <a:p>
            <a:pPr marL="0" indent="0">
              <a:lnSpc>
                <a:spcPct val="145000"/>
              </a:lnSpc>
              <a:buNone/>
            </a:pPr>
            <a:r>
              <a:rPr lang="zh-CN" altLang="en-US" sz="2000" b="1">
                <a:latin typeface="宋体" panose="02010600030101010101" pitchFamily="2" charset="-122"/>
                <a:ea typeface="宋体" panose="02010600030101010101" pitchFamily="2" charset="-122"/>
              </a:rPr>
              <a:t>（</a:t>
            </a:r>
            <a:r>
              <a:rPr lang="en-US" altLang="zh-CN" sz="2000" b="1">
                <a:latin typeface="宋体" panose="02010600030101010101" pitchFamily="2" charset="-122"/>
                <a:ea typeface="宋体" panose="02010600030101010101" pitchFamily="2" charset="-122"/>
              </a:rPr>
              <a:t>2</a:t>
            </a:r>
            <a:r>
              <a:rPr lang="zh-CN" altLang="en-US" sz="2000" b="1">
                <a:latin typeface="宋体" panose="02010600030101010101" pitchFamily="2" charset="-122"/>
                <a:ea typeface="宋体" panose="02010600030101010101" pitchFamily="2" charset="-122"/>
              </a:rPr>
              <a:t>）请在第③句横线处将句子补充完整。要求：与上文画横线部分结构一致。将答案写在答题卡上。（</a:t>
            </a:r>
            <a:r>
              <a:rPr lang="en-US" altLang="zh-CN" sz="2000" b="1">
                <a:latin typeface="宋体" panose="02010600030101010101" pitchFamily="2" charset="-122"/>
                <a:ea typeface="宋体" panose="02010600030101010101" pitchFamily="2" charset="-122"/>
              </a:rPr>
              <a:t>3</a:t>
            </a:r>
            <a:r>
              <a:rPr lang="zh-CN" altLang="en-US" sz="2000" b="1">
                <a:latin typeface="宋体" panose="02010600030101010101" pitchFamily="2" charset="-122"/>
                <a:ea typeface="宋体" panose="02010600030101010101" pitchFamily="2" charset="-122"/>
              </a:rPr>
              <a:t>分）</a:t>
            </a:r>
            <a:endParaRPr lang="en-US" altLang="zh-CN" sz="2000" b="1">
              <a:latin typeface="宋体" panose="02010600030101010101" pitchFamily="2" charset="-122"/>
              <a:ea typeface="宋体" panose="02010600030101010101" pitchFamily="2" charset="-122"/>
            </a:endParaRPr>
          </a:p>
          <a:p>
            <a:pPr marL="0" indent="0">
              <a:buNone/>
            </a:pPr>
            <a:r>
              <a:rPr lang="zh-CN" altLang="en-US" sz="2000" b="1">
                <a:latin typeface="宋体" panose="02010600030101010101" pitchFamily="2" charset="-122"/>
                <a:ea typeface="宋体" panose="02010600030101010101" pitchFamily="2" charset="-122"/>
              </a:rPr>
              <a:t>上文划线部分结构分析</a:t>
            </a:r>
            <a:r>
              <a:rPr lang="zh-CN" altLang="en-US" sz="2000">
                <a:latin typeface="宋体" panose="02010600030101010101" pitchFamily="2" charset="-122"/>
                <a:ea typeface="宋体" panose="02010600030101010101" pitchFamily="2" charset="-122"/>
              </a:rPr>
              <a:t>：</a:t>
            </a:r>
            <a:r>
              <a:rPr lang="zh-CN" altLang="en-US" sz="2000" u="sng">
                <a:highlight>
                  <a:srgbClr val="00FF00"/>
                </a:highlight>
                <a:latin typeface="宋体" panose="02010600030101010101" pitchFamily="2" charset="-122"/>
                <a:ea typeface="宋体" panose="02010600030101010101" pitchFamily="2" charset="-122"/>
              </a:rPr>
              <a:t>市民（名词）服务（动词）</a:t>
            </a:r>
            <a:r>
              <a:rPr lang="zh-CN" altLang="en-US" sz="2000">
                <a:latin typeface="宋体" panose="02010600030101010101" pitchFamily="2" charset="-122"/>
                <a:ea typeface="宋体" panose="02010600030101010101" pitchFamily="2" charset="-122"/>
              </a:rPr>
              <a:t>的</a:t>
            </a:r>
            <a:r>
              <a:rPr lang="zh-CN" altLang="en-US" sz="2000">
                <a:highlight>
                  <a:srgbClr val="FF00FF"/>
                </a:highlight>
                <a:latin typeface="宋体" panose="02010600030101010101" pitchFamily="2" charset="-122"/>
                <a:ea typeface="宋体" panose="02010600030101010101" pitchFamily="2" charset="-122"/>
              </a:rPr>
              <a:t>影像（名词作修饰语）档案（名词）</a:t>
            </a:r>
            <a:endParaRPr lang="en-US" altLang="zh-CN" sz="2000">
              <a:highlight>
                <a:srgbClr val="FF00FF"/>
              </a:highlight>
              <a:latin typeface="宋体" panose="02010600030101010101" pitchFamily="2" charset="-122"/>
              <a:ea typeface="宋体" panose="02010600030101010101" pitchFamily="2" charset="-122"/>
            </a:endParaRPr>
          </a:p>
          <a:p>
            <a:pPr marL="0" indent="0">
              <a:buNone/>
            </a:pPr>
            <a:r>
              <a:rPr lang="en-US" altLang="zh-CN" sz="2000">
                <a:latin typeface="宋体" panose="02010600030101010101" pitchFamily="2" charset="-122"/>
                <a:ea typeface="宋体" panose="02010600030101010101" pitchFamily="2" charset="-122"/>
              </a:rPr>
              <a:t>                           </a:t>
            </a:r>
            <a:r>
              <a:rPr lang="zh-CN" altLang="en-US" sz="2000" b="1">
                <a:solidFill>
                  <a:srgbClr val="00B050"/>
                </a:solidFill>
                <a:latin typeface="宋体" panose="02010600030101010101" pitchFamily="2" charset="-122"/>
                <a:ea typeface="宋体" panose="02010600030101010101" pitchFamily="2" charset="-122"/>
              </a:rPr>
              <a:t>主谓结构作定语           </a:t>
            </a:r>
            <a:r>
              <a:rPr lang="zh-CN" altLang="en-US" sz="2000" b="1">
                <a:solidFill>
                  <a:srgbClr val="EE4CF2"/>
                </a:solidFill>
                <a:latin typeface="宋体" panose="02010600030101010101" pitchFamily="2" charset="-122"/>
                <a:ea typeface="宋体" panose="02010600030101010101" pitchFamily="2" charset="-122"/>
              </a:rPr>
              <a:t>偏正结构作中心语（比喻句）    </a:t>
            </a:r>
            <a:endParaRPr lang="en-US" altLang="zh-CN" sz="2000" b="1">
              <a:latin typeface="宋体" panose="02010600030101010101" pitchFamily="2" charset="-122"/>
              <a:ea typeface="宋体" panose="02010600030101010101" pitchFamily="2" charset="-122"/>
            </a:endParaRPr>
          </a:p>
          <a:p>
            <a:pPr marL="0" indent="0">
              <a:buNone/>
            </a:pPr>
            <a:r>
              <a:rPr lang="zh-CN" altLang="en-US" sz="2000" b="1">
                <a:latin typeface="宋体" panose="02010600030101010101" pitchFamily="2" charset="-122"/>
                <a:ea typeface="宋体" panose="02010600030101010101" pitchFamily="2" charset="-122"/>
              </a:rPr>
              <a:t>答案示例</a:t>
            </a:r>
            <a:r>
              <a:rPr lang="zh-CN" altLang="en-US" sz="2000">
                <a:latin typeface="宋体" panose="02010600030101010101" pitchFamily="2" charset="-122"/>
                <a:ea typeface="宋体" panose="02010600030101010101" pitchFamily="2" charset="-122"/>
              </a:rPr>
              <a:t>：</a:t>
            </a:r>
            <a:r>
              <a:rPr lang="zh-CN" altLang="en-US" sz="2000">
                <a:highlight>
                  <a:srgbClr val="00FF00"/>
                </a:highlight>
                <a:latin typeface="宋体" panose="02010600030101010101" pitchFamily="2" charset="-122"/>
                <a:ea typeface="宋体" panose="02010600030101010101" pitchFamily="2" charset="-122"/>
              </a:rPr>
              <a:t>城市（名词）治理（动词）</a:t>
            </a:r>
            <a:r>
              <a:rPr lang="zh-CN" altLang="en-US" sz="2000">
                <a:latin typeface="宋体" panose="02010600030101010101" pitchFamily="2" charset="-122"/>
                <a:ea typeface="宋体" panose="02010600030101010101" pitchFamily="2" charset="-122"/>
              </a:rPr>
              <a:t>的</a:t>
            </a:r>
            <a:r>
              <a:rPr lang="zh-CN" altLang="en-US" sz="2000">
                <a:highlight>
                  <a:srgbClr val="FF00FF"/>
                </a:highlight>
                <a:latin typeface="宋体" panose="02010600030101010101" pitchFamily="2" charset="-122"/>
                <a:ea typeface="宋体" panose="02010600030101010101" pitchFamily="2" charset="-122"/>
              </a:rPr>
              <a:t>中国（名词）乐章（名词）</a:t>
            </a:r>
            <a:r>
              <a:rPr lang="zh-CN" altLang="en-US" sz="2000">
                <a:latin typeface="宋体" panose="02010600030101010101" pitchFamily="2" charset="-122"/>
                <a:ea typeface="宋体" panose="02010600030101010101" pitchFamily="2" charset="-122"/>
              </a:rPr>
              <a:t>。</a:t>
            </a:r>
            <a:endParaRPr lang="en-US" altLang="zh-CN" sz="2000">
              <a:latin typeface="宋体" panose="02010600030101010101" pitchFamily="2" charset="-122"/>
              <a:ea typeface="宋体" panose="02010600030101010101" pitchFamily="2" charset="-122"/>
            </a:endParaRPr>
          </a:p>
          <a:p>
            <a:pPr marL="0" indent="0">
              <a:buNone/>
            </a:pPr>
            <a:endParaRPr lang="en-US" altLang="zh-CN" sz="2000">
              <a:latin typeface="宋体" panose="02010600030101010101" pitchFamily="2" charset="-122"/>
              <a:ea typeface="宋体" panose="02010600030101010101" pitchFamily="2" charset="-122"/>
            </a:endParaRPr>
          </a:p>
          <a:p>
            <a:pPr marL="0" indent="0">
              <a:buNone/>
            </a:pPr>
            <a:r>
              <a:rPr lang="zh-CN" altLang="en-US" sz="2000" b="1">
                <a:latin typeface="宋体" panose="02010600030101010101" pitchFamily="2" charset="-122"/>
                <a:ea typeface="宋体" panose="02010600030101010101" pitchFamily="2" charset="-122"/>
              </a:rPr>
              <a:t>评阅细则：</a:t>
            </a:r>
            <a:endParaRPr lang="en-US" altLang="zh-CN" sz="2000" b="1">
              <a:latin typeface="宋体" panose="02010600030101010101" pitchFamily="2" charset="-122"/>
              <a:ea typeface="宋体" panose="02010600030101010101" pitchFamily="2" charset="-122"/>
            </a:endParaRPr>
          </a:p>
          <a:p>
            <a:pPr marL="0" indent="0">
              <a:buNone/>
            </a:pPr>
            <a:r>
              <a:rPr lang="en-US" altLang="zh-CN" sz="2000">
                <a:latin typeface="宋体" panose="02010600030101010101" pitchFamily="2" charset="-122"/>
                <a:ea typeface="宋体" panose="02010600030101010101" pitchFamily="2" charset="-122"/>
              </a:rPr>
              <a:t>1</a:t>
            </a:r>
            <a:r>
              <a:rPr lang="zh-CN" altLang="en-US" sz="2000">
                <a:latin typeface="宋体" panose="02010600030101010101" pitchFamily="2" charset="-122"/>
                <a:ea typeface="宋体" panose="02010600030101010101" pitchFamily="2" charset="-122"/>
              </a:rPr>
              <a:t>）结构基本一致，</a:t>
            </a:r>
            <a:r>
              <a:rPr lang="en-US" altLang="zh-CN" sz="2000">
                <a:latin typeface="宋体" panose="02010600030101010101" pitchFamily="2" charset="-122"/>
                <a:ea typeface="宋体" panose="02010600030101010101" pitchFamily="2" charset="-122"/>
              </a:rPr>
              <a:t>1</a:t>
            </a:r>
            <a:r>
              <a:rPr lang="zh-CN" altLang="en-US" sz="2000">
                <a:latin typeface="宋体" panose="02010600030101010101" pitchFamily="2" charset="-122"/>
                <a:ea typeface="宋体" panose="02010600030101010101" pitchFamily="2" charset="-122"/>
              </a:rPr>
              <a:t>分</a:t>
            </a:r>
            <a:endParaRPr lang="en-US" altLang="zh-CN" sz="2000">
              <a:latin typeface="宋体" panose="02010600030101010101" pitchFamily="2" charset="-122"/>
              <a:ea typeface="宋体" panose="02010600030101010101" pitchFamily="2" charset="-122"/>
            </a:endParaRPr>
          </a:p>
          <a:p>
            <a:pPr marL="0" indent="0">
              <a:buNone/>
            </a:pPr>
            <a:r>
              <a:rPr lang="zh-CN" altLang="en-US" sz="2000">
                <a:latin typeface="宋体" panose="02010600030101010101" pitchFamily="2" charset="-122"/>
                <a:ea typeface="宋体" panose="02010600030101010101" pitchFamily="2" charset="-122"/>
              </a:rPr>
              <a:t>  要求：偏正结构，</a:t>
            </a:r>
            <a:r>
              <a:rPr lang="zh-CN" altLang="zh-CN" sz="2000">
                <a:latin typeface="宋体" panose="02010600030101010101" pitchFamily="2" charset="-122"/>
                <a:ea typeface="宋体" panose="02010600030101010101" pitchFamily="2" charset="-122"/>
              </a:rPr>
              <a:t>与“城市（社会、现代化）治理”“市民服务”的核心话题相关。</a:t>
            </a:r>
            <a:endParaRPr lang="en-US" altLang="zh-CN" sz="2000">
              <a:latin typeface="宋体" panose="02010600030101010101" pitchFamily="2" charset="-122"/>
              <a:ea typeface="宋体" panose="02010600030101010101" pitchFamily="2" charset="-122"/>
            </a:endParaRPr>
          </a:p>
          <a:p>
            <a:pPr marL="0" indent="0">
              <a:buNone/>
            </a:pPr>
            <a:r>
              <a:rPr lang="en-US" altLang="zh-CN" sz="2000">
                <a:latin typeface="宋体" panose="02010600030101010101" pitchFamily="2" charset="-122"/>
                <a:ea typeface="宋体" panose="02010600030101010101" pitchFamily="2" charset="-122"/>
              </a:rPr>
              <a:t>2</a:t>
            </a:r>
            <a:r>
              <a:rPr lang="zh-CN" altLang="en-US" sz="2000">
                <a:latin typeface="宋体" panose="02010600030101010101" pitchFamily="2" charset="-122"/>
                <a:ea typeface="宋体" panose="02010600030101010101" pitchFamily="2" charset="-122"/>
              </a:rPr>
              <a:t>）中心语喻体恰当，</a:t>
            </a:r>
            <a:r>
              <a:rPr lang="en-US" altLang="zh-CN" sz="2000">
                <a:latin typeface="宋体" panose="02010600030101010101" pitchFamily="2" charset="-122"/>
                <a:ea typeface="宋体" panose="02010600030101010101" pitchFamily="2" charset="-122"/>
              </a:rPr>
              <a:t>1</a:t>
            </a:r>
            <a:r>
              <a:rPr lang="zh-CN" altLang="en-US" sz="2000">
                <a:latin typeface="宋体" panose="02010600030101010101" pitchFamily="2" charset="-122"/>
                <a:ea typeface="宋体" panose="02010600030101010101" pitchFamily="2" charset="-122"/>
              </a:rPr>
              <a:t>分</a:t>
            </a:r>
            <a:endParaRPr lang="en-US" altLang="zh-CN" sz="2000">
              <a:latin typeface="宋体" panose="02010600030101010101" pitchFamily="2" charset="-122"/>
              <a:ea typeface="宋体" panose="02010600030101010101" pitchFamily="2" charset="-122"/>
            </a:endParaRPr>
          </a:p>
          <a:p>
            <a:pPr indent="0" algn="l">
              <a:lnSpc>
                <a:spcPct val="125000"/>
              </a:lnSpc>
              <a:buNone/>
            </a:pPr>
            <a:r>
              <a:rPr lang="zh-CN" altLang="en-US" sz="2000">
                <a:latin typeface="宋体" panose="02010600030101010101" pitchFamily="2" charset="-122"/>
                <a:ea typeface="宋体" panose="02010600030101010101" pitchFamily="2" charset="-122"/>
              </a:rPr>
              <a:t>要求：应为比喻句，</a:t>
            </a:r>
            <a:r>
              <a:rPr lang="zh-CN" altLang="zh-CN" sz="2000">
                <a:latin typeface="宋体" panose="02010600030101010101" pitchFamily="2" charset="-122"/>
                <a:ea typeface="宋体" panose="02010600030101010101" pitchFamily="2" charset="-122"/>
              </a:rPr>
              <a:t>内容与“这部作品”</a:t>
            </a:r>
            <a:r>
              <a:rPr lang="zh-CN" altLang="en-US" sz="2000">
                <a:latin typeface="宋体" panose="02010600030101010101" pitchFamily="2" charset="-122"/>
                <a:ea typeface="宋体" panose="02010600030101010101" pitchFamily="2" charset="-122"/>
              </a:rPr>
              <a:t>“人民至上”</a:t>
            </a:r>
            <a:r>
              <a:rPr lang="zh-CN" altLang="zh-CN" sz="2000">
                <a:latin typeface="宋体" panose="02010600030101010101" pitchFamily="2" charset="-122"/>
                <a:ea typeface="宋体" panose="02010600030101010101" pitchFamily="2" charset="-122"/>
              </a:rPr>
              <a:t>相关，并与动词“谱写”搭配。</a:t>
            </a:r>
          </a:p>
          <a:p>
            <a:pPr marL="0" indent="0">
              <a:buNone/>
            </a:pPr>
            <a:r>
              <a:rPr lang="en-US" altLang="zh-CN" sz="2000">
                <a:latin typeface="宋体" panose="02010600030101010101" pitchFamily="2" charset="-122"/>
                <a:ea typeface="宋体" panose="02010600030101010101" pitchFamily="2" charset="-122"/>
              </a:rPr>
              <a:t>3</a:t>
            </a:r>
            <a:r>
              <a:rPr lang="zh-CN" altLang="en-US" sz="2000">
                <a:latin typeface="宋体" panose="02010600030101010101" pitchFamily="2" charset="-122"/>
                <a:ea typeface="宋体" panose="02010600030101010101" pitchFamily="2" charset="-122"/>
              </a:rPr>
              <a:t>）定语内容合理，</a:t>
            </a:r>
            <a:r>
              <a:rPr lang="en-US" altLang="zh-CN" sz="2000">
                <a:latin typeface="宋体" panose="02010600030101010101" pitchFamily="2" charset="-122"/>
                <a:ea typeface="宋体" panose="02010600030101010101" pitchFamily="2" charset="-122"/>
              </a:rPr>
              <a:t>1</a:t>
            </a:r>
            <a:r>
              <a:rPr lang="zh-CN" altLang="en-US" sz="2000">
                <a:latin typeface="宋体" panose="02010600030101010101" pitchFamily="2" charset="-122"/>
                <a:ea typeface="宋体" panose="02010600030101010101" pitchFamily="2" charset="-122"/>
              </a:rPr>
              <a:t>分</a:t>
            </a:r>
            <a:endParaRPr lang="en-US" altLang="zh-CN" sz="2000">
              <a:latin typeface="宋体" panose="02010600030101010101" pitchFamily="2" charset="-122"/>
              <a:ea typeface="宋体" panose="02010600030101010101" pitchFamily="2" charset="-122"/>
            </a:endParaRPr>
          </a:p>
          <a:p>
            <a:pPr marL="0" indent="0" algn="l">
              <a:lnSpc>
                <a:spcPct val="125000"/>
              </a:lnSpc>
              <a:buNone/>
            </a:pPr>
            <a:r>
              <a:rPr lang="zh-CN" altLang="en-US" sz="2100">
                <a:latin typeface="宋体" panose="02010600030101010101" pitchFamily="2" charset="-122"/>
                <a:ea typeface="宋体" panose="02010600030101010101" pitchFamily="2" charset="-122"/>
              </a:rPr>
              <a:t>  要求：</a:t>
            </a:r>
            <a:r>
              <a:rPr lang="zh-CN" altLang="zh-CN" sz="2100">
                <a:latin typeface="宋体" panose="02010600030101010101" pitchFamily="2" charset="-122"/>
                <a:ea typeface="宋体" panose="02010600030101010101" pitchFamily="2" charset="-122"/>
              </a:rPr>
              <a:t>定语内容与文段“城市（社会、</a:t>
            </a:r>
            <a:r>
              <a:rPr lang="zh-CN" altLang="en-US" sz="2100">
                <a:latin typeface="宋体" panose="02010600030101010101" pitchFamily="2" charset="-122"/>
                <a:ea typeface="宋体" panose="02010600030101010101" pitchFamily="2" charset="-122"/>
              </a:rPr>
              <a:t>中国</a:t>
            </a:r>
            <a:r>
              <a:rPr lang="zh-CN" altLang="zh-CN" sz="2100">
                <a:latin typeface="宋体" panose="02010600030101010101" pitchFamily="2" charset="-122"/>
                <a:ea typeface="宋体" panose="02010600030101010101" pitchFamily="2" charset="-122"/>
              </a:rPr>
              <a:t>现代化）治理”“市民服务”的核心话题密切相关</a:t>
            </a:r>
            <a:r>
              <a:rPr lang="zh-CN" altLang="en-US" sz="2100">
                <a:latin typeface="宋体" panose="02010600030101010101" pitchFamily="2" charset="-122"/>
                <a:ea typeface="宋体" panose="02010600030101010101" pitchFamily="2" charset="-122"/>
              </a:rPr>
              <a:t>，</a:t>
            </a:r>
            <a:r>
              <a:rPr lang="zh-CN" altLang="zh-CN" sz="2100">
                <a:latin typeface="宋体" panose="02010600030101010101" pitchFamily="2" charset="-122"/>
                <a:ea typeface="宋体" panose="02010600030101010101" pitchFamily="2" charset="-122"/>
              </a:rPr>
              <a:t>最好是主谓结构（不强制要求）</a:t>
            </a:r>
            <a:r>
              <a:rPr lang="zh-CN" altLang="en-US" sz="2100">
                <a:latin typeface="宋体" panose="02010600030101010101" pitchFamily="2" charset="-122"/>
                <a:ea typeface="宋体" panose="02010600030101010101" pitchFamily="2" charset="-122"/>
              </a:rPr>
              <a:t>。</a:t>
            </a:r>
            <a:endParaRPr lang="en-US" altLang="zh-CN" sz="2100">
              <a:latin typeface="宋体" panose="02010600030101010101" pitchFamily="2" charset="-122"/>
              <a:ea typeface="宋体" panose="02010600030101010101" pitchFamily="2" charset="-122"/>
            </a:endParaRPr>
          </a:p>
          <a:p>
            <a:pPr marL="0" indent="0">
              <a:lnSpc>
                <a:spcPct val="125000"/>
              </a:lnSpc>
              <a:buNone/>
            </a:pPr>
            <a:r>
              <a:rPr lang="en-US" altLang="zh-CN" sz="2100">
                <a:latin typeface="宋体" panose="02010600030101010101" pitchFamily="2" charset="-122"/>
                <a:ea typeface="宋体" panose="02010600030101010101" pitchFamily="2" charset="-122"/>
              </a:rPr>
              <a:t>4</a:t>
            </a:r>
            <a:r>
              <a:rPr lang="zh-CN" altLang="en-US" sz="2100">
                <a:latin typeface="宋体" panose="02010600030101010101" pitchFamily="2" charset="-122"/>
                <a:ea typeface="宋体" panose="02010600030101010101" pitchFamily="2" charset="-122"/>
              </a:rPr>
              <a:t>）</a:t>
            </a:r>
            <a:r>
              <a:rPr lang="zh-CN" altLang="zh-CN" sz="2100">
                <a:latin typeface="宋体" panose="02010600030101010101" pitchFamily="2" charset="-122"/>
                <a:ea typeface="宋体" panose="02010600030101010101" pitchFamily="2" charset="-122"/>
              </a:rPr>
              <a:t>其他要求：语句不通顺，整体扣</a:t>
            </a:r>
            <a:r>
              <a:rPr lang="en-US" altLang="zh-CN" sz="2100">
                <a:latin typeface="宋体" panose="02010600030101010101" pitchFamily="2" charset="-122"/>
                <a:ea typeface="宋体" panose="02010600030101010101" pitchFamily="2" charset="-122"/>
              </a:rPr>
              <a:t>1</a:t>
            </a:r>
            <a:r>
              <a:rPr lang="zh-CN" altLang="zh-CN" sz="2100">
                <a:latin typeface="宋体" panose="02010600030101010101" pitchFamily="2" charset="-122"/>
                <a:ea typeface="宋体" panose="02010600030101010101" pitchFamily="2" charset="-122"/>
              </a:rPr>
              <a:t>分；关键字写错，整体扣</a:t>
            </a:r>
            <a:r>
              <a:rPr lang="en-US" altLang="zh-CN" sz="2100">
                <a:latin typeface="宋体" panose="02010600030101010101" pitchFamily="2" charset="-122"/>
                <a:ea typeface="宋体" panose="02010600030101010101" pitchFamily="2" charset="-122"/>
              </a:rPr>
              <a:t>1</a:t>
            </a:r>
            <a:r>
              <a:rPr lang="zh-CN" altLang="zh-CN" sz="2100">
                <a:latin typeface="宋体" panose="02010600030101010101" pitchFamily="2" charset="-122"/>
                <a:ea typeface="宋体" panose="02010600030101010101" pitchFamily="2" charset="-122"/>
              </a:rPr>
              <a:t>分。</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sym typeface="+mn-ea"/>
              </a:rPr>
              <a:t>试题分析</a:t>
            </a:r>
            <a:endParaRPr lang="zh-CN" altLang="en-US" dirty="0"/>
          </a:p>
        </p:txBody>
      </p:sp>
      <p:sp>
        <p:nvSpPr>
          <p:cNvPr id="100" name="文本框 99"/>
          <p:cNvSpPr txBox="1"/>
          <p:nvPr/>
        </p:nvSpPr>
        <p:spPr>
          <a:xfrm>
            <a:off x="220345" y="941070"/>
            <a:ext cx="11760200" cy="1610313"/>
          </a:xfrm>
          <a:prstGeom prst="rect">
            <a:avLst/>
          </a:prstGeom>
          <a:noFill/>
          <a:ln w="9525">
            <a:noFill/>
          </a:ln>
        </p:spPr>
        <p:txBody>
          <a:bodyPr wrap="square">
            <a:spAutoFit/>
          </a:bodyPr>
          <a:lstStyle/>
          <a:p>
            <a:pPr algn="just">
              <a:lnSpc>
                <a:spcPts val="3000"/>
              </a:lnSpc>
            </a:pPr>
            <a:r>
              <a:rPr lang="zh-CN" sz="2400" b="1" dirty="0">
                <a:ea typeface="宋体" panose="02010600030101010101" pitchFamily="2" charset="-122"/>
                <a:cs typeface="Times New Roman" panose="02020603050405020304" pitchFamily="18" charset="0"/>
              </a:rPr>
              <a:t>5.</a:t>
            </a:r>
            <a:r>
              <a:rPr lang="zh-CN" altLang="zh-CN" sz="2400" kern="100" dirty="0">
                <a:effectLst/>
                <a:highlight>
                  <a:srgbClr val="FFFF00"/>
                </a:highlight>
                <a:latin typeface="等线" panose="02010600030101010101" pitchFamily="2" charset="-122"/>
                <a:ea typeface="宋体" panose="02010600030101010101" pitchFamily="2" charset="-122"/>
                <a:cs typeface="Times New Roman" panose="02020603050405020304" pitchFamily="18" charset="0"/>
              </a:rPr>
              <a:t>根据材料一、二</a:t>
            </a:r>
            <a:r>
              <a:rPr lang="zh-CN" altLang="zh-CN" sz="2400" kern="100" dirty="0">
                <a:effectLst/>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effectLst/>
                <a:highlight>
                  <a:srgbClr val="FF0000"/>
                </a:highlight>
                <a:latin typeface="等线" panose="02010600030101010101" pitchFamily="2" charset="-122"/>
                <a:ea typeface="宋体" panose="02010600030101010101" pitchFamily="2" charset="-122"/>
                <a:cs typeface="Times New Roman" panose="02020603050405020304" pitchFamily="18" charset="0"/>
              </a:rPr>
              <a:t>简要分析</a:t>
            </a:r>
            <a:r>
              <a:rPr lang="zh-CN" altLang="zh-CN" sz="2400" kern="100" dirty="0">
                <a:effectLst/>
                <a:highlight>
                  <a:srgbClr val="00FF00"/>
                </a:highlight>
                <a:latin typeface="等线" panose="02010600030101010101" pitchFamily="2" charset="-122"/>
                <a:ea typeface="宋体" panose="02010600030101010101" pitchFamily="2" charset="-122"/>
                <a:cs typeface="Times New Roman" panose="02020603050405020304" pitchFamily="18" charset="0"/>
              </a:rPr>
              <a:t>以下诗句</a:t>
            </a:r>
            <a:r>
              <a:rPr lang="zh-CN" altLang="zh-CN" sz="2400" kern="100" dirty="0">
                <a:effectLst/>
                <a:latin typeface="等线" panose="02010600030101010101" pitchFamily="2" charset="-122"/>
                <a:ea typeface="宋体" panose="02010600030101010101" pitchFamily="2" charset="-122"/>
                <a:cs typeface="Times New Roman" panose="02020603050405020304" pitchFamily="18" charset="0"/>
              </a:rPr>
              <a:t>是</a:t>
            </a:r>
            <a:r>
              <a:rPr lang="zh-CN" altLang="zh-CN" sz="2400" kern="100" dirty="0">
                <a:effectLst/>
                <a:highlight>
                  <a:srgbClr val="00FFFF"/>
                </a:highlight>
                <a:latin typeface="等线" panose="02010600030101010101" pitchFamily="2" charset="-122"/>
                <a:ea typeface="宋体" panose="02010600030101010101" pitchFamily="2" charset="-122"/>
                <a:cs typeface="Times New Roman" panose="02020603050405020304" pitchFamily="18" charset="0"/>
              </a:rPr>
              <a:t>如何营造</a:t>
            </a:r>
            <a:r>
              <a:rPr lang="zh-CN" altLang="zh-CN" sz="2400" kern="100" dirty="0">
                <a:effectLst/>
                <a:highlight>
                  <a:srgbClr val="FF00FF"/>
                </a:highlight>
                <a:latin typeface="等线" panose="02010600030101010101" pitchFamily="2" charset="-122"/>
                <a:ea typeface="宋体" panose="02010600030101010101" pitchFamily="2" charset="-122"/>
                <a:cs typeface="Times New Roman" panose="02020603050405020304" pitchFamily="18" charset="0"/>
              </a:rPr>
              <a:t>“势”与“境”</a:t>
            </a:r>
            <a:r>
              <a:rPr lang="zh-CN" altLang="zh-CN" sz="2400" kern="100" dirty="0">
                <a:effectLst/>
                <a:latin typeface="等线" panose="02010600030101010101" pitchFamily="2" charset="-122"/>
                <a:ea typeface="宋体" panose="02010600030101010101" pitchFamily="2" charset="-122"/>
                <a:cs typeface="Times New Roman" panose="02020603050405020304" pitchFamily="18" charset="0"/>
              </a:rPr>
              <a:t>的？</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04800" algn="l">
              <a:lnSpc>
                <a:spcPts val="3000"/>
              </a:lnSpc>
            </a:pPr>
            <a:r>
              <a:rPr lang="zh-CN" altLang="zh-CN" sz="2400" kern="100" dirty="0">
                <a:solidFill>
                  <a:srgbClr val="333333"/>
                </a:solidFill>
                <a:effectLst/>
                <a:latin typeface="等线" panose="02010600030101010101" pitchFamily="2" charset="-122"/>
                <a:ea typeface="楷体" panose="02010609060101010101" pitchFamily="49" charset="-122"/>
                <a:cs typeface="Arial" panose="020B0604020202020204" pitchFamily="34" charset="0"/>
              </a:rPr>
              <a:t>上有六龙回日之高标，下有冲波逆折之回川。黄鹤之飞尚不得过，猿猱欲度愁攀援。</a:t>
            </a:r>
            <a:r>
              <a:rPr lang="en-US" altLang="zh-CN" sz="2400" kern="100" dirty="0">
                <a:solidFill>
                  <a:srgbClr val="333333"/>
                </a:solidFill>
                <a:effectLst/>
                <a:latin typeface="等线" panose="02010600030101010101" pitchFamily="2" charset="-122"/>
                <a:ea typeface="楷体" panose="02010609060101010101" pitchFamily="49" charset="-122"/>
                <a:cs typeface="Arial" panose="020B0604020202020204" pitchFamily="34" charset="0"/>
              </a:rPr>
              <a:t>/</a:t>
            </a:r>
            <a:r>
              <a:rPr lang="zh-CN" altLang="zh-CN" sz="2400" kern="100" dirty="0">
                <a:solidFill>
                  <a:srgbClr val="333333"/>
                </a:solidFill>
                <a:effectLst/>
                <a:latin typeface="等线" panose="02010600030101010101" pitchFamily="2" charset="-122"/>
                <a:ea typeface="楷体" panose="02010609060101010101" pitchFamily="49" charset="-122"/>
                <a:cs typeface="Arial" panose="020B0604020202020204" pitchFamily="34" charset="0"/>
              </a:rPr>
              <a:t>青泥何盘盘，百步九折萦岩峦。</a:t>
            </a:r>
            <a:r>
              <a:rPr lang="en-US" altLang="zh-CN" sz="2400" kern="100" dirty="0">
                <a:solidFill>
                  <a:srgbClr val="333333"/>
                </a:solidFill>
                <a:effectLst/>
                <a:latin typeface="等线" panose="02010600030101010101" pitchFamily="2" charset="-122"/>
                <a:ea typeface="楷体" panose="02010609060101010101" pitchFamily="49" charset="-122"/>
                <a:cs typeface="Arial" panose="020B0604020202020204" pitchFamily="34" charset="0"/>
              </a:rPr>
              <a:t>/</a:t>
            </a:r>
            <a:r>
              <a:rPr lang="zh-CN" altLang="zh-CN" sz="2400" kern="100" dirty="0">
                <a:solidFill>
                  <a:srgbClr val="333333"/>
                </a:solidFill>
                <a:effectLst/>
                <a:latin typeface="等线" panose="02010600030101010101" pitchFamily="2" charset="-122"/>
                <a:ea typeface="楷体" panose="02010609060101010101" pitchFamily="49" charset="-122"/>
                <a:cs typeface="Arial" panose="020B0604020202020204" pitchFamily="34" charset="0"/>
              </a:rPr>
              <a:t>扪参历井仰胁息，以手抚膺坐长叹。</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ts val="3000"/>
              </a:lnSpc>
            </a:pPr>
            <a:r>
              <a:rPr lang="en-US" altLang="zh-CN" sz="2400" dirty="0">
                <a:solidFill>
                  <a:srgbClr val="333333"/>
                </a:solidFill>
                <a:effectLst/>
                <a:latin typeface="楷体" panose="02010609060101010101" pitchFamily="49" charset="-122"/>
                <a:cs typeface="Arial" panose="020B0604020202020204" pitchFamily="34" charset="0"/>
              </a:rPr>
              <a:t>                                                    </a:t>
            </a:r>
            <a:r>
              <a:rPr lang="zh-CN" altLang="zh-CN" sz="2400" dirty="0">
                <a:solidFill>
                  <a:srgbClr val="333333"/>
                </a:solidFill>
                <a:effectLst/>
                <a:ea typeface="楷体" panose="02010609060101010101" pitchFamily="49" charset="-122"/>
                <a:cs typeface="Arial" panose="020B0604020202020204" pitchFamily="34" charset="0"/>
              </a:rPr>
              <a:t>（节选自李白《蜀道难》）</a:t>
            </a:r>
            <a:endParaRPr lang="zh-CN" altLang="en-US" sz="2400" b="1" dirty="0"/>
          </a:p>
        </p:txBody>
      </p:sp>
      <p:sp>
        <p:nvSpPr>
          <p:cNvPr id="6" name="文本框 5"/>
          <p:cNvSpPr txBox="1"/>
          <p:nvPr/>
        </p:nvSpPr>
        <p:spPr>
          <a:xfrm>
            <a:off x="313011" y="2856183"/>
            <a:ext cx="11608435" cy="1847237"/>
          </a:xfrm>
          <a:prstGeom prst="rect">
            <a:avLst/>
          </a:prstGeom>
          <a:noFill/>
          <a:ln w="9525">
            <a:noFill/>
          </a:ln>
        </p:spPr>
        <p:txBody>
          <a:bodyPr wrap="square">
            <a:spAutoFit/>
          </a:bodyPr>
          <a:lstStyle/>
          <a:p>
            <a:pPr indent="0" fontAlgn="auto">
              <a:lnSpc>
                <a:spcPts val="3500"/>
              </a:lnSpc>
            </a:pPr>
            <a:r>
              <a:rPr lang="zh-CN" altLang="en-US" sz="2100" b="1" dirty="0">
                <a:ea typeface="等线" panose="02010600030101010101" pitchFamily="2" charset="-122"/>
              </a:rPr>
              <a:t>认真审题</a:t>
            </a:r>
            <a:r>
              <a:rPr lang="zh-CN" sz="2100" b="1" dirty="0">
                <a:ea typeface="等线" panose="02010600030101010101" pitchFamily="2" charset="-122"/>
              </a:rPr>
              <a:t>：</a:t>
            </a:r>
            <a:endParaRPr lang="en-US" altLang="zh-CN" sz="2100" b="1" dirty="0">
              <a:ea typeface="等线" panose="02010600030101010101" pitchFamily="2" charset="-122"/>
            </a:endParaRPr>
          </a:p>
          <a:p>
            <a:pPr indent="0" fontAlgn="auto">
              <a:lnSpc>
                <a:spcPts val="3500"/>
              </a:lnSpc>
            </a:pPr>
            <a:r>
              <a:rPr lang="en-US" altLang="zh-CN" sz="2100" b="1" dirty="0">
                <a:ea typeface="等线" panose="02010600030101010101" pitchFamily="2" charset="-122"/>
              </a:rPr>
              <a:t>         1.</a:t>
            </a:r>
            <a:r>
              <a:rPr lang="zh-CN" altLang="en-US" sz="2100" b="1" dirty="0">
                <a:highlight>
                  <a:srgbClr val="00FFFF"/>
                </a:highlight>
                <a:ea typeface="等线" panose="02010600030101010101" pitchFamily="2" charset="-122"/>
              </a:rPr>
              <a:t>如何营造</a:t>
            </a:r>
            <a:r>
              <a:rPr lang="en-US" altLang="zh-CN" sz="2100" b="1" dirty="0">
                <a:ea typeface="等线" panose="02010600030101010101" pitchFamily="2" charset="-122"/>
              </a:rPr>
              <a:t>——</a:t>
            </a:r>
            <a:r>
              <a:rPr lang="zh-CN" altLang="en-US" sz="2100" b="1" dirty="0">
                <a:ea typeface="等线" panose="02010600030101010101" pitchFamily="2" charset="-122"/>
              </a:rPr>
              <a:t>造势造境的方法</a:t>
            </a:r>
            <a:r>
              <a:rPr lang="zh-CN" altLang="en-US" sz="2100" b="1" dirty="0">
                <a:highlight>
                  <a:srgbClr val="FFFF00"/>
                </a:highlight>
                <a:ea typeface="等线" panose="02010600030101010101" pitchFamily="2" charset="-122"/>
              </a:rPr>
              <a:t>（根据材料二：构图、笔法，主观加之于客观）</a:t>
            </a:r>
            <a:r>
              <a:rPr lang="zh-CN" altLang="en-US" sz="2100" b="1" dirty="0">
                <a:ea typeface="等线" panose="02010600030101010101" pitchFamily="2" charset="-122"/>
              </a:rPr>
              <a:t>。</a:t>
            </a:r>
            <a:endParaRPr lang="en-US" altLang="zh-CN" sz="2100" b="1" dirty="0">
              <a:ea typeface="等线" panose="02010600030101010101" pitchFamily="2" charset="-122"/>
            </a:endParaRPr>
          </a:p>
          <a:p>
            <a:pPr indent="0" fontAlgn="auto">
              <a:lnSpc>
                <a:spcPts val="3500"/>
              </a:lnSpc>
            </a:pPr>
            <a:r>
              <a:rPr lang="en-US" altLang="zh-CN" sz="2100" b="1" dirty="0">
                <a:ea typeface="等线" panose="02010600030101010101" pitchFamily="2" charset="-122"/>
              </a:rPr>
              <a:t>         2.</a:t>
            </a:r>
            <a:r>
              <a:rPr lang="zh-CN" altLang="en-US" sz="2100" b="1" dirty="0">
                <a:ea typeface="等线" panose="02010600030101010101" pitchFamily="2" charset="-122"/>
              </a:rPr>
              <a:t>营造结果</a:t>
            </a:r>
            <a:r>
              <a:rPr lang="en-US" altLang="zh-CN" sz="2100" b="1" dirty="0">
                <a:ea typeface="等线" panose="02010600030101010101" pitchFamily="2" charset="-122"/>
              </a:rPr>
              <a:t>——</a:t>
            </a:r>
            <a:r>
              <a:rPr lang="zh-CN" altLang="en-US" sz="2100" b="1" dirty="0">
                <a:ea typeface="等线" panose="02010600030101010101" pitchFamily="2" charset="-122"/>
              </a:rPr>
              <a:t>具备</a:t>
            </a:r>
            <a:r>
              <a:rPr lang="zh-CN" altLang="en-US" sz="2100" b="1" dirty="0">
                <a:highlight>
                  <a:srgbClr val="FF00FF"/>
                </a:highlight>
                <a:ea typeface="等线" panose="02010600030101010101" pitchFamily="2" charset="-122"/>
              </a:rPr>
              <a:t>势与境</a:t>
            </a:r>
            <a:r>
              <a:rPr lang="zh-CN" altLang="en-US" sz="2100" b="1" dirty="0">
                <a:ea typeface="等线" panose="02010600030101010101" pitchFamily="2" charset="-122"/>
              </a:rPr>
              <a:t>的内涵</a:t>
            </a:r>
            <a:r>
              <a:rPr lang="zh-CN" altLang="en-US" sz="2100" b="1" dirty="0">
                <a:highlight>
                  <a:srgbClr val="FFFF00"/>
                </a:highlight>
                <a:ea typeface="等线" panose="02010600030101010101" pitchFamily="2" charset="-122"/>
              </a:rPr>
              <a:t>（根据材料一：位差、力量、趋向）</a:t>
            </a:r>
            <a:endParaRPr lang="en-US" altLang="zh-CN" sz="2100" b="1" dirty="0">
              <a:highlight>
                <a:srgbClr val="FFFF00"/>
              </a:highlight>
              <a:ea typeface="等线" panose="02010600030101010101" pitchFamily="2" charset="-122"/>
            </a:endParaRPr>
          </a:p>
          <a:p>
            <a:pPr indent="0" fontAlgn="auto">
              <a:lnSpc>
                <a:spcPts val="3500"/>
              </a:lnSpc>
            </a:pPr>
            <a:r>
              <a:rPr lang="en-US" altLang="zh-CN" sz="2100" b="1" dirty="0">
                <a:ea typeface="等线" panose="02010600030101010101" pitchFamily="2" charset="-122"/>
              </a:rPr>
              <a:t>         3.</a:t>
            </a:r>
            <a:r>
              <a:rPr lang="zh-CN" altLang="en-US" sz="2100" b="1" dirty="0">
                <a:ea typeface="等线" panose="02010600030101010101" pitchFamily="2" charset="-122"/>
              </a:rPr>
              <a:t>分析</a:t>
            </a:r>
            <a:r>
              <a:rPr lang="zh-CN" altLang="en-US" sz="2100" b="1" dirty="0">
                <a:highlight>
                  <a:srgbClr val="00FF00"/>
                </a:highlight>
                <a:ea typeface="等线" panose="02010600030101010101" pitchFamily="2" charset="-122"/>
              </a:rPr>
              <a:t>所选诗句</a:t>
            </a:r>
            <a:r>
              <a:rPr lang="zh-CN" altLang="en-US" sz="2100" b="1" dirty="0">
                <a:ea typeface="等线" panose="02010600030101010101" pitchFamily="2" charset="-122"/>
              </a:rPr>
              <a:t>，作为支撑以上两点的材料，建立</a:t>
            </a:r>
            <a:r>
              <a:rPr lang="zh-CN" altLang="en-US" sz="2100" b="1" dirty="0">
                <a:highlight>
                  <a:srgbClr val="00FF00"/>
                </a:highlight>
                <a:ea typeface="等线" panose="02010600030101010101" pitchFamily="2" charset="-122"/>
              </a:rPr>
              <a:t>诗句内容</a:t>
            </a:r>
            <a:r>
              <a:rPr lang="zh-CN" altLang="en-US" sz="2100" b="1" dirty="0">
                <a:ea typeface="等线" panose="02010600030101010101" pitchFamily="2" charset="-122"/>
              </a:rPr>
              <a:t>与以上两点的关系。</a:t>
            </a:r>
            <a:endParaRPr lang="zh-CN" sz="2100" b="1" dirty="0">
              <a:ea typeface="等线" panose="02010600030101010101" pitchFamily="2" charset="-122"/>
            </a:endParaRPr>
          </a:p>
        </p:txBody>
      </p:sp>
    </p:spTree>
    <p:extLst>
      <p:ext uri="{BB962C8B-B14F-4D97-AF65-F5344CB8AC3E}">
        <p14:creationId xmlns:p14="http://schemas.microsoft.com/office/powerpoint/2010/main" val="88742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9844" y="639059"/>
            <a:ext cx="11792311" cy="5579882"/>
          </a:xfrm>
        </p:spPr>
        <p:txBody>
          <a:bodyPr>
            <a:normAutofit/>
          </a:bodyPr>
          <a:lstStyle/>
          <a:p>
            <a:pPr marL="0" indent="0">
              <a:lnSpc>
                <a:spcPct val="145000"/>
              </a:lnSpc>
              <a:buNone/>
            </a:pPr>
            <a:r>
              <a:rPr lang="zh-CN" altLang="en-US" sz="2000" b="1">
                <a:latin typeface="宋体" panose="02010600030101010101" pitchFamily="2" charset="-122"/>
                <a:ea typeface="宋体" panose="02010600030101010101" pitchFamily="2" charset="-122"/>
              </a:rPr>
              <a:t>评阅示例：</a:t>
            </a:r>
            <a:endParaRPr lang="en-US" altLang="zh-CN" sz="2000" b="1">
              <a:latin typeface="宋体" panose="02010600030101010101" pitchFamily="2" charset="-122"/>
              <a:ea typeface="宋体" panose="02010600030101010101" pitchFamily="2" charset="-122"/>
            </a:endParaRPr>
          </a:p>
          <a:p>
            <a:pPr marL="0" indent="0">
              <a:lnSpc>
                <a:spcPct val="145000"/>
              </a:lnSpc>
              <a:buNone/>
            </a:pPr>
            <a:r>
              <a:rPr lang="en-US" altLang="zh-CN" sz="2000" b="1">
                <a:latin typeface="宋体" panose="02010600030101010101" pitchFamily="2" charset="-122"/>
                <a:ea typeface="宋体" panose="02010600030101010101" pitchFamily="2" charset="-122"/>
              </a:rPr>
              <a:t>   3</a:t>
            </a:r>
            <a:r>
              <a:rPr lang="zh-CN" altLang="en-US" sz="2000" b="1">
                <a:latin typeface="宋体" panose="02010600030101010101" pitchFamily="2" charset="-122"/>
                <a:ea typeface="宋体" panose="02010600030101010101" pitchFamily="2" charset="-122"/>
              </a:rPr>
              <a:t>分示例：</a:t>
            </a:r>
            <a:r>
              <a:rPr lang="zh-CN" altLang="en-US" sz="2000">
                <a:latin typeface="华文楷体" panose="02010600040101010101" pitchFamily="2" charset="-122"/>
                <a:ea typeface="华文楷体" panose="02010600040101010101" pitchFamily="2" charset="-122"/>
              </a:rPr>
              <a:t>城市治理的现代篇章；城市治理的全新篇章；城市治理的时代华章；基层治理的生动乐章；社会治理的盛世华章；中国式治理的优秀篇章</a:t>
            </a:r>
            <a:endParaRPr lang="en-US" altLang="zh-CN" sz="2000" b="1">
              <a:latin typeface="宋体" panose="02010600030101010101" pitchFamily="2" charset="-122"/>
              <a:ea typeface="宋体" panose="02010600030101010101" pitchFamily="2" charset="-122"/>
            </a:endParaRPr>
          </a:p>
          <a:p>
            <a:pPr marL="0" indent="0">
              <a:lnSpc>
                <a:spcPct val="145000"/>
              </a:lnSpc>
              <a:buNone/>
            </a:pPr>
            <a:r>
              <a:rPr lang="en-US" altLang="zh-CN" sz="2000" b="1">
                <a:latin typeface="宋体" panose="02010600030101010101" pitchFamily="2" charset="-122"/>
                <a:ea typeface="宋体" panose="02010600030101010101" pitchFamily="2" charset="-122"/>
              </a:rPr>
              <a:t>   2</a:t>
            </a:r>
            <a:r>
              <a:rPr lang="zh-CN" altLang="en-US" sz="2000" b="1">
                <a:latin typeface="宋体" panose="02010600030101010101" pitchFamily="2" charset="-122"/>
                <a:ea typeface="宋体" panose="02010600030101010101" pitchFamily="2" charset="-122"/>
              </a:rPr>
              <a:t>分示例：</a:t>
            </a:r>
            <a:endParaRPr lang="en-US" altLang="zh-CN" sz="1800" b="1" kern="100">
              <a:effectLst/>
              <a:latin typeface="等线"/>
              <a:ea typeface="宋体" panose="02010600030101010101" pitchFamily="2" charset="-122"/>
              <a:cs typeface="Times New Roman" panose="02020603050405020304" pitchFamily="18" charset="0"/>
            </a:endParaRPr>
          </a:p>
          <a:p>
            <a:pPr marL="0" indent="0">
              <a:lnSpc>
                <a:spcPct val="145000"/>
              </a:lnSpc>
              <a:buNone/>
            </a:pPr>
            <a:r>
              <a:rPr lang="en-US" altLang="zh-CN" sz="1800" b="1" kern="100">
                <a:effectLst/>
                <a:latin typeface="等线"/>
                <a:ea typeface="宋体" panose="02010600030101010101" pitchFamily="2" charset="-122"/>
                <a:cs typeface="Times New Roman" panose="02020603050405020304" pitchFamily="18" charset="0"/>
              </a:rPr>
              <a:t>     </a:t>
            </a:r>
            <a:r>
              <a:rPr lang="zh-CN" altLang="zh-CN" sz="1800" b="1" kern="100">
                <a:effectLst/>
                <a:latin typeface="等线"/>
                <a:ea typeface="宋体" panose="02010600030101010101" pitchFamily="2" charset="-122"/>
                <a:cs typeface="Times New Roman" panose="02020603050405020304" pitchFamily="18" charset="0"/>
              </a:rPr>
              <a:t>中心语喻体不恰当：</a:t>
            </a:r>
            <a:r>
              <a:rPr lang="zh-CN" altLang="en-US" sz="2000">
                <a:latin typeface="华文楷体" panose="02010600040101010101" pitchFamily="2" charset="-122"/>
                <a:ea typeface="华文楷体" panose="02010600040101010101" pitchFamily="2" charset="-122"/>
              </a:rPr>
              <a:t>城市治理的历史见证；城市治理的规范准则；城市治理的点滴需求；中式治理的基本宗旨；社会治理的重要支撑；治理改革的责任记录；城市治理的日常状态；城市治理的基本方案；城市治理的最佳表现</a:t>
            </a:r>
            <a:endParaRPr lang="en-US" altLang="zh-CN" sz="2000">
              <a:latin typeface="华文楷体" panose="02010600040101010101" pitchFamily="2" charset="-122"/>
              <a:ea typeface="华文楷体" panose="02010600040101010101" pitchFamily="2" charset="-122"/>
            </a:endParaRPr>
          </a:p>
          <a:p>
            <a:pPr marL="0" indent="0">
              <a:lnSpc>
                <a:spcPct val="145000"/>
              </a:lnSpc>
              <a:buNone/>
            </a:pPr>
            <a:r>
              <a:rPr lang="en-US" altLang="zh-CN" sz="2000" kern="100">
                <a:effectLst/>
                <a:latin typeface="华文楷体" panose="02010600040101010101" pitchFamily="2" charset="-122"/>
                <a:ea typeface="华文楷体" panose="02010600040101010101" pitchFamily="2" charset="-122"/>
                <a:cs typeface="Times New Roman" panose="02020603050405020304" pitchFamily="18" charset="0"/>
              </a:rPr>
              <a:t>    </a:t>
            </a:r>
            <a:r>
              <a:rPr lang="en-US" altLang="zh-CN" sz="1800" kern="100">
                <a:effectLst/>
                <a:latin typeface="等线"/>
                <a:ea typeface="宋体" panose="02010600030101010101" pitchFamily="2" charset="-122"/>
                <a:cs typeface="Times New Roman" panose="02020603050405020304" pitchFamily="18" charset="0"/>
              </a:rPr>
              <a:t> </a:t>
            </a:r>
            <a:r>
              <a:rPr lang="zh-CN" altLang="zh-CN" sz="1800" b="1" kern="100">
                <a:effectLst/>
                <a:latin typeface="等线"/>
                <a:ea typeface="宋体" panose="02010600030101010101" pitchFamily="2" charset="-122"/>
                <a:cs typeface="Times New Roman" panose="02020603050405020304" pitchFamily="18" charset="0"/>
              </a:rPr>
              <a:t>定语内容不合理：</a:t>
            </a:r>
            <a:r>
              <a:rPr lang="zh-CN" altLang="en-US" sz="1900" kern="100">
                <a:latin typeface="华文楷体" panose="02010600040101010101" pitchFamily="2" charset="-122"/>
                <a:ea typeface="华文楷体" panose="02010600040101010101" pitchFamily="2" charset="-122"/>
                <a:cs typeface="Times New Roman" panose="02020603050405020304" pitchFamily="18" charset="0"/>
              </a:rPr>
              <a:t>市民生活的幸福篇章；新时代改革的思想乐章；人民满意的时代华章；时代发展的华美乐章；中国共产党执政的优美乐章；社会建设的时代华章；民众生活的理想篇章；温暖人心的治理新篇章；人民当家作主的华丽文章；长治久安的时代诗篇</a:t>
            </a:r>
            <a:endParaRPr lang="en-US" altLang="zh-CN" sz="1900">
              <a:latin typeface="华文楷体" panose="02010600040101010101" pitchFamily="2" charset="-122"/>
              <a:ea typeface="华文楷体" panose="02010600040101010101"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8855" y="570752"/>
            <a:ext cx="11792311" cy="5346969"/>
          </a:xfrm>
        </p:spPr>
        <p:txBody>
          <a:bodyPr>
            <a:normAutofit/>
          </a:bodyPr>
          <a:lstStyle/>
          <a:p>
            <a:pPr marL="0" indent="0">
              <a:lnSpc>
                <a:spcPct val="145000"/>
              </a:lnSpc>
              <a:buNone/>
            </a:pPr>
            <a:r>
              <a:rPr lang="zh-CN" altLang="en-US" sz="2000" b="1">
                <a:latin typeface="宋体" panose="02010600030101010101" pitchFamily="2" charset="-122"/>
                <a:ea typeface="宋体" panose="02010600030101010101" pitchFamily="2" charset="-122"/>
              </a:rPr>
              <a:t>评阅示例：</a:t>
            </a:r>
            <a:endParaRPr lang="en-US" altLang="zh-CN" sz="2000" b="1">
              <a:latin typeface="宋体" panose="02010600030101010101" pitchFamily="2" charset="-122"/>
              <a:ea typeface="宋体" panose="02010600030101010101" pitchFamily="2" charset="-122"/>
            </a:endParaRPr>
          </a:p>
          <a:p>
            <a:pPr marL="0" indent="0">
              <a:lnSpc>
                <a:spcPct val="145000"/>
              </a:lnSpc>
              <a:buNone/>
            </a:pPr>
            <a:r>
              <a:rPr lang="en-US" altLang="zh-CN" sz="2000" b="1">
                <a:latin typeface="宋体" panose="02010600030101010101" pitchFamily="2" charset="-122"/>
                <a:ea typeface="宋体" panose="02010600030101010101" pitchFamily="2" charset="-122"/>
              </a:rPr>
              <a:t>1</a:t>
            </a:r>
            <a:r>
              <a:rPr lang="zh-CN" altLang="en-US" sz="2000" b="1">
                <a:latin typeface="宋体" panose="02010600030101010101" pitchFamily="2" charset="-122"/>
                <a:ea typeface="宋体" panose="02010600030101010101" pitchFamily="2" charset="-122"/>
              </a:rPr>
              <a:t>分示例：</a:t>
            </a:r>
            <a:r>
              <a:rPr lang="zh-CN" altLang="zh-CN" sz="2000">
                <a:latin typeface="华文楷体" panose="02010600040101010101" pitchFamily="2" charset="-122"/>
                <a:ea typeface="华文楷体" panose="02010600040101010101" pitchFamily="2" charset="-122"/>
              </a:rPr>
              <a:t>政府工作的</a:t>
            </a:r>
            <a:r>
              <a:rPr lang="zh-CN" altLang="en-US" sz="2000">
                <a:latin typeface="华文楷体" panose="02010600040101010101" pitchFamily="2" charset="-122"/>
                <a:ea typeface="华文楷体" panose="02010600040101010101" pitchFamily="2" charset="-122"/>
              </a:rPr>
              <a:t>真实</a:t>
            </a:r>
            <a:r>
              <a:rPr lang="zh-CN" altLang="zh-CN" sz="2000">
                <a:latin typeface="华文楷体" panose="02010600040101010101" pitchFamily="2" charset="-122"/>
                <a:ea typeface="华文楷体" panose="02010600040101010101" pitchFamily="2" charset="-122"/>
              </a:rPr>
              <a:t>记录；实践过程的影像记录；中国特色的温暖记录</a:t>
            </a:r>
            <a:endParaRPr lang="en-US" altLang="zh-CN" sz="2000">
              <a:latin typeface="华文楷体" panose="02010600040101010101" pitchFamily="2" charset="-122"/>
              <a:ea typeface="华文楷体" panose="02010600040101010101" pitchFamily="2" charset="-122"/>
            </a:endParaRPr>
          </a:p>
          <a:p>
            <a:pPr marL="0" indent="0">
              <a:lnSpc>
                <a:spcPct val="145000"/>
              </a:lnSpc>
              <a:buNone/>
            </a:pPr>
            <a:endParaRPr lang="en-US" altLang="zh-CN" sz="2000" b="1">
              <a:latin typeface="宋体" panose="02010600030101010101" pitchFamily="2" charset="-122"/>
              <a:ea typeface="宋体" panose="02010600030101010101" pitchFamily="2" charset="-122"/>
            </a:endParaRPr>
          </a:p>
          <a:p>
            <a:pPr marL="0" indent="0">
              <a:lnSpc>
                <a:spcPct val="145000"/>
              </a:lnSpc>
              <a:buNone/>
            </a:pPr>
            <a:r>
              <a:rPr lang="en-US" altLang="zh-CN" sz="2000" b="1">
                <a:latin typeface="宋体" panose="02010600030101010101" pitchFamily="2" charset="-122"/>
                <a:ea typeface="宋体" panose="02010600030101010101" pitchFamily="2" charset="-122"/>
              </a:rPr>
              <a:t>0</a:t>
            </a:r>
            <a:r>
              <a:rPr lang="zh-CN" altLang="en-US" sz="2000" b="1">
                <a:latin typeface="宋体" panose="02010600030101010101" pitchFamily="2" charset="-122"/>
                <a:ea typeface="宋体" panose="02010600030101010101" pitchFamily="2" charset="-122"/>
              </a:rPr>
              <a:t>分示例：</a:t>
            </a:r>
            <a:endParaRPr lang="en-US" altLang="zh-CN" sz="2000" b="1">
              <a:latin typeface="宋体" panose="02010600030101010101" pitchFamily="2" charset="-122"/>
              <a:ea typeface="宋体" panose="02010600030101010101" pitchFamily="2" charset="-122"/>
            </a:endParaRPr>
          </a:p>
          <a:p>
            <a:pPr marL="0" indent="0">
              <a:lnSpc>
                <a:spcPct val="145000"/>
              </a:lnSpc>
              <a:buNone/>
            </a:pPr>
            <a:r>
              <a:rPr lang="zh-CN" altLang="en-US" sz="2000">
                <a:latin typeface="华文楷体" panose="02010600040101010101" pitchFamily="2" charset="-122"/>
                <a:ea typeface="华文楷体" panose="02010600040101010101" pitchFamily="2" charset="-122"/>
              </a:rPr>
              <a:t>    </a:t>
            </a:r>
            <a:r>
              <a:rPr lang="zh-CN" altLang="en-US" sz="2000" b="1">
                <a:latin typeface="华文楷体" panose="02010600040101010101" pitchFamily="2" charset="-122"/>
                <a:ea typeface="华文楷体" panose="02010600040101010101" pitchFamily="2" charset="-122"/>
              </a:rPr>
              <a:t>与文段核心话题无关：</a:t>
            </a:r>
            <a:r>
              <a:rPr lang="zh-CN" altLang="en-US" sz="2000">
                <a:latin typeface="华文楷体" panose="02010600040101010101" pitchFamily="2" charset="-122"/>
                <a:ea typeface="华文楷体" panose="02010600040101010101" pitchFamily="2" charset="-122"/>
              </a:rPr>
              <a:t>人民的幸福安康；中华民族的伟大复兴；文明和谐的城市家园</a:t>
            </a:r>
            <a:endParaRPr lang="en-US" altLang="zh-CN" sz="2000">
              <a:latin typeface="华文楷体" panose="02010600040101010101" pitchFamily="2" charset="-122"/>
              <a:ea typeface="华文楷体" panose="02010600040101010101" pitchFamily="2" charset="-122"/>
            </a:endParaRPr>
          </a:p>
          <a:p>
            <a:pPr marL="0" indent="0">
              <a:lnSpc>
                <a:spcPct val="145000"/>
              </a:lnSpc>
              <a:buNone/>
            </a:pPr>
            <a:r>
              <a:rPr lang="zh-CN" altLang="en-US" sz="2000">
                <a:latin typeface="华文楷体" panose="02010600040101010101" pitchFamily="2" charset="-122"/>
                <a:ea typeface="华文楷体" panose="02010600040101010101" pitchFamily="2" charset="-122"/>
              </a:rPr>
              <a:t>    </a:t>
            </a:r>
            <a:r>
              <a:rPr lang="zh-CN" altLang="en-US" sz="2000" b="1">
                <a:latin typeface="华文楷体" panose="02010600040101010101" pitchFamily="2" charset="-122"/>
                <a:ea typeface="华文楷体" panose="02010600040101010101" pitchFamily="2" charset="-122"/>
              </a:rPr>
              <a:t>答案不全，没有得分点：</a:t>
            </a:r>
            <a:r>
              <a:rPr lang="zh-CN" altLang="en-US" sz="2000">
                <a:latin typeface="华文楷体" panose="02010600040101010101" pitchFamily="2" charset="-122"/>
                <a:ea typeface="华文楷体" panose="02010600040101010101" pitchFamily="2" charset="-122"/>
              </a:rPr>
              <a:t>现实实施；的证明书</a:t>
            </a:r>
            <a:endParaRPr lang="en-US" altLang="zh-CN" sz="2000" b="1">
              <a:latin typeface="宋体" panose="02010600030101010101" pitchFamily="2" charset="-122"/>
              <a:ea typeface="宋体" panose="02010600030101010101" pitchFamily="2" charset="-122"/>
            </a:endParaRPr>
          </a:p>
          <a:p>
            <a:pPr marL="0" indent="0">
              <a:lnSpc>
                <a:spcPct val="145000"/>
              </a:lnSpc>
              <a:buNone/>
            </a:pPr>
            <a:endParaRPr lang="en-US" altLang="zh-CN" sz="2000" b="1">
              <a:latin typeface="宋体" panose="02010600030101010101" pitchFamily="2" charset="-122"/>
              <a:ea typeface="宋体" panose="02010600030101010101" pitchFamily="2" charset="-122"/>
            </a:endParaRPr>
          </a:p>
          <a:p>
            <a:pPr marL="0" indent="0">
              <a:lnSpc>
                <a:spcPct val="145000"/>
              </a:lnSpc>
              <a:buNone/>
            </a:pPr>
            <a:r>
              <a:rPr lang="zh-CN" altLang="en-US" sz="2000" b="1">
                <a:latin typeface="宋体" panose="02010600030101010101" pitchFamily="2" charset="-122"/>
                <a:ea typeface="宋体" panose="02010600030101010101" pitchFamily="2" charset="-122"/>
              </a:rPr>
              <a:t>关键字写错示例：</a:t>
            </a:r>
            <a:r>
              <a:rPr lang="zh-CN" altLang="en-US" sz="2000">
                <a:latin typeface="华文楷体" panose="02010600040101010101" pitchFamily="2" charset="-122"/>
                <a:ea typeface="华文楷体" panose="02010600040101010101" pitchFamily="2" charset="-122"/>
              </a:rPr>
              <a:t>篇</a:t>
            </a:r>
            <a:r>
              <a:rPr lang="zh-CN" altLang="en-US" sz="2000">
                <a:highlight>
                  <a:srgbClr val="FFFF00"/>
                </a:highlight>
                <a:latin typeface="华文楷体" panose="02010600040101010101" pitchFamily="2" charset="-122"/>
                <a:ea typeface="华文楷体" panose="02010600040101010101" pitchFamily="2" charset="-122"/>
              </a:rPr>
              <a:t>张</a:t>
            </a:r>
            <a:r>
              <a:rPr lang="zh-CN" altLang="en-US" sz="2000">
                <a:latin typeface="华文楷体" panose="02010600040101010101" pitchFamily="2" charset="-122"/>
                <a:ea typeface="华文楷体" panose="02010600040101010101" pitchFamily="2" charset="-122"/>
              </a:rPr>
              <a:t>  </a:t>
            </a:r>
            <a:r>
              <a:rPr lang="zh-CN" altLang="en-US" sz="2000">
                <a:highlight>
                  <a:srgbClr val="FFFF00"/>
                </a:highlight>
                <a:latin typeface="华文楷体" panose="02010600040101010101" pitchFamily="2" charset="-122"/>
                <a:ea typeface="华文楷体" panose="02010600040101010101" pitchFamily="2" charset="-122"/>
              </a:rPr>
              <a:t>片</a:t>
            </a:r>
            <a:r>
              <a:rPr lang="zh-CN" altLang="en-US" sz="2000">
                <a:latin typeface="华文楷体" panose="02010600040101010101" pitchFamily="2" charset="-122"/>
                <a:ea typeface="华文楷体" panose="02010600040101010101" pitchFamily="2" charset="-122"/>
              </a:rPr>
              <a:t>章   </a:t>
            </a:r>
            <a:r>
              <a:rPr lang="zh-CN" altLang="en-US" sz="2000">
                <a:highlight>
                  <a:srgbClr val="FFFF00"/>
                </a:highlight>
                <a:latin typeface="华文楷体" panose="02010600040101010101" pitchFamily="2" charset="-122"/>
                <a:ea typeface="华文楷体" panose="02010600040101010101" pitchFamily="2" charset="-122"/>
              </a:rPr>
              <a:t>翩</a:t>
            </a:r>
            <a:r>
              <a:rPr lang="zh-CN" altLang="en-US" sz="2000">
                <a:latin typeface="华文楷体" panose="02010600040101010101" pitchFamily="2" charset="-122"/>
                <a:ea typeface="华文楷体" panose="02010600040101010101" pitchFamily="2" charset="-122"/>
              </a:rPr>
              <a:t>章   </a:t>
            </a:r>
            <a:r>
              <a:rPr lang="zh-CN" altLang="en-US" sz="2000">
                <a:highlight>
                  <a:srgbClr val="FFFF00"/>
                </a:highlight>
                <a:latin typeface="华文楷体" panose="02010600040101010101" pitchFamily="2" charset="-122"/>
                <a:ea typeface="华文楷体" panose="02010600040101010101" pitchFamily="2" charset="-122"/>
              </a:rPr>
              <a:t>展</a:t>
            </a:r>
            <a:r>
              <a:rPr lang="zh-CN" altLang="en-US" sz="2000">
                <a:latin typeface="华文楷体" panose="02010600040101010101" pitchFamily="2" charset="-122"/>
                <a:ea typeface="华文楷体" panose="02010600040101010101" pitchFamily="2" charset="-122"/>
              </a:rPr>
              <a:t>新   华</a:t>
            </a:r>
            <a:r>
              <a:rPr lang="zh-CN" altLang="en-US" sz="2000">
                <a:highlight>
                  <a:srgbClr val="FFFF00"/>
                </a:highlight>
                <a:latin typeface="华文楷体" panose="02010600040101010101" pitchFamily="2" charset="-122"/>
                <a:ea typeface="华文楷体" panose="02010600040101010101" pitchFamily="2" charset="-122"/>
              </a:rPr>
              <a:t>采</a:t>
            </a:r>
            <a:r>
              <a:rPr lang="zh-CN" altLang="en-US" sz="2000">
                <a:latin typeface="华文楷体" panose="02010600040101010101" pitchFamily="2" charset="-122"/>
                <a:ea typeface="华文楷体" panose="02010600040101010101" pitchFamily="2" charset="-122"/>
              </a:rPr>
              <a:t>   华</a:t>
            </a:r>
            <a:r>
              <a:rPr lang="zh-CN" altLang="en-US" sz="2000">
                <a:highlight>
                  <a:srgbClr val="FFFF00"/>
                </a:highlight>
                <a:latin typeface="华文楷体" panose="02010600040101010101" pitchFamily="2" charset="-122"/>
                <a:ea typeface="华文楷体" panose="02010600040101010101" pitchFamily="2" charset="-122"/>
              </a:rPr>
              <a:t>彰</a:t>
            </a:r>
            <a:endParaRPr lang="en-US" altLang="zh-CN" sz="2000">
              <a:highlight>
                <a:srgbClr val="FFFF00"/>
              </a:highlight>
              <a:latin typeface="华文楷体" panose="02010600040101010101" pitchFamily="2" charset="-122"/>
              <a:ea typeface="华文楷体" panose="0201060004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sym typeface="+mn-ea"/>
              </a:rPr>
              <a:t>试题分析</a:t>
            </a:r>
            <a:endParaRPr lang="zh-CN" altLang="en-US" dirty="0"/>
          </a:p>
        </p:txBody>
      </p:sp>
      <p:sp>
        <p:nvSpPr>
          <p:cNvPr id="100" name="文本框 99"/>
          <p:cNvSpPr txBox="1"/>
          <p:nvPr/>
        </p:nvSpPr>
        <p:spPr>
          <a:xfrm>
            <a:off x="220301" y="865327"/>
            <a:ext cx="11760200" cy="444224"/>
          </a:xfrm>
          <a:prstGeom prst="rect">
            <a:avLst/>
          </a:prstGeom>
          <a:noFill/>
          <a:ln w="9525">
            <a:noFill/>
          </a:ln>
        </p:spPr>
        <p:txBody>
          <a:bodyPr wrap="square">
            <a:spAutoFit/>
          </a:bodyPr>
          <a:lstStyle/>
          <a:p>
            <a:pPr algn="just">
              <a:lnSpc>
                <a:spcPts val="3000"/>
              </a:lnSpc>
            </a:pPr>
            <a:r>
              <a:rPr lang="zh-CN" sz="2000" b="1" dirty="0">
                <a:ea typeface="宋体" panose="02010600030101010101" pitchFamily="2" charset="-122"/>
                <a:cs typeface="Times New Roman" panose="02020603050405020304" pitchFamily="18" charset="0"/>
              </a:rPr>
              <a:t>5.</a:t>
            </a:r>
            <a:r>
              <a:rPr lang="zh-CN" altLang="zh-CN" sz="2000" kern="100" dirty="0">
                <a:effectLst/>
                <a:highlight>
                  <a:srgbClr val="FFFF00"/>
                </a:highlight>
                <a:latin typeface="等线" panose="02010600030101010101" pitchFamily="2" charset="-122"/>
                <a:ea typeface="宋体" panose="02010600030101010101" pitchFamily="2" charset="-122"/>
                <a:cs typeface="Times New Roman" panose="02020603050405020304" pitchFamily="18" charset="0"/>
              </a:rPr>
              <a:t>根据材料一、二</a:t>
            </a:r>
            <a:r>
              <a:rPr lang="zh-CN" altLang="zh-CN" sz="2000" kern="100" dirty="0">
                <a:effectLst/>
                <a:latin typeface="等线" panose="02010600030101010101" pitchFamily="2" charset="-122"/>
                <a:ea typeface="宋体" panose="02010600030101010101" pitchFamily="2" charset="-122"/>
                <a:cs typeface="Times New Roman" panose="02020603050405020304" pitchFamily="18" charset="0"/>
              </a:rPr>
              <a:t>，简要分析</a:t>
            </a:r>
            <a:r>
              <a:rPr lang="zh-CN" altLang="zh-CN" sz="2000" kern="100" dirty="0">
                <a:effectLst/>
                <a:highlight>
                  <a:srgbClr val="00FF00"/>
                </a:highlight>
                <a:latin typeface="等线" panose="02010600030101010101" pitchFamily="2" charset="-122"/>
                <a:ea typeface="宋体" panose="02010600030101010101" pitchFamily="2" charset="-122"/>
                <a:cs typeface="Times New Roman" panose="02020603050405020304" pitchFamily="18" charset="0"/>
              </a:rPr>
              <a:t>以下诗句</a:t>
            </a:r>
            <a:r>
              <a:rPr lang="zh-CN" altLang="zh-CN" sz="2000" kern="100" dirty="0">
                <a:effectLst/>
                <a:latin typeface="等线" panose="02010600030101010101" pitchFamily="2" charset="-122"/>
                <a:ea typeface="宋体" panose="02010600030101010101" pitchFamily="2" charset="-122"/>
                <a:cs typeface="Times New Roman" panose="02020603050405020304" pitchFamily="18" charset="0"/>
              </a:rPr>
              <a:t>是</a:t>
            </a:r>
            <a:r>
              <a:rPr lang="zh-CN" altLang="zh-CN" sz="2000" kern="100" dirty="0">
                <a:effectLst/>
                <a:highlight>
                  <a:srgbClr val="00FFFF"/>
                </a:highlight>
                <a:latin typeface="等线" panose="02010600030101010101" pitchFamily="2" charset="-122"/>
                <a:ea typeface="宋体" panose="02010600030101010101" pitchFamily="2" charset="-122"/>
                <a:cs typeface="Times New Roman" panose="02020603050405020304" pitchFamily="18" charset="0"/>
              </a:rPr>
              <a:t>如何营造</a:t>
            </a:r>
            <a:r>
              <a:rPr lang="zh-CN" altLang="zh-CN" sz="2000" kern="100" dirty="0">
                <a:effectLst/>
                <a:highlight>
                  <a:srgbClr val="FF00FF"/>
                </a:highlight>
                <a:latin typeface="等线" panose="02010600030101010101" pitchFamily="2" charset="-122"/>
                <a:ea typeface="宋体" panose="02010600030101010101" pitchFamily="2" charset="-122"/>
                <a:cs typeface="Times New Roman" panose="02020603050405020304" pitchFamily="18" charset="0"/>
              </a:rPr>
              <a:t>“势”与“境”</a:t>
            </a:r>
            <a:r>
              <a:rPr lang="zh-CN" altLang="zh-CN" sz="2000" kern="100" dirty="0">
                <a:effectLst/>
                <a:latin typeface="等线" panose="02010600030101010101" pitchFamily="2" charset="-122"/>
                <a:ea typeface="宋体" panose="02010600030101010101" pitchFamily="2" charset="-122"/>
                <a:cs typeface="Times New Roman" panose="02020603050405020304" pitchFamily="18" charset="0"/>
              </a:rPr>
              <a:t>的？</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a:extLst>
              <a:ext uri="{FF2B5EF4-FFF2-40B4-BE49-F238E27FC236}">
                <a16:creationId xmlns:a16="http://schemas.microsoft.com/office/drawing/2014/main" id="{DF31BE73-1F36-7F0F-1118-F017CF438E6B}"/>
              </a:ext>
            </a:extLst>
          </p:cNvPr>
          <p:cNvSpPr txBox="1"/>
          <p:nvPr/>
        </p:nvSpPr>
        <p:spPr>
          <a:xfrm>
            <a:off x="220301" y="1385293"/>
            <a:ext cx="11608435" cy="4992649"/>
          </a:xfrm>
          <a:prstGeom prst="rect">
            <a:avLst/>
          </a:prstGeom>
          <a:noFill/>
          <a:ln w="9525">
            <a:noFill/>
          </a:ln>
        </p:spPr>
        <p:txBody>
          <a:bodyPr wrap="square">
            <a:spAutoFit/>
          </a:bodyPr>
          <a:lstStyle/>
          <a:p>
            <a:pPr indent="0" fontAlgn="auto">
              <a:lnSpc>
                <a:spcPts val="3500"/>
              </a:lnSpc>
            </a:pPr>
            <a:r>
              <a:rPr lang="zh-CN" altLang="en-US" sz="2100" b="1" dirty="0">
                <a:ea typeface="等线" panose="02010600030101010101" pitchFamily="2" charset="-122"/>
              </a:rPr>
              <a:t>依据题意，提取信息</a:t>
            </a:r>
            <a:r>
              <a:rPr lang="zh-CN" sz="2100" b="1" dirty="0">
                <a:ea typeface="等线" panose="02010600030101010101" pitchFamily="2" charset="-122"/>
              </a:rPr>
              <a:t>：</a:t>
            </a:r>
            <a:endParaRPr lang="en-US" altLang="zh-CN" sz="2100" b="1" dirty="0">
              <a:ea typeface="等线" panose="02010600030101010101" pitchFamily="2" charset="-122"/>
            </a:endParaRPr>
          </a:p>
          <a:p>
            <a:pPr indent="0" fontAlgn="auto">
              <a:lnSpc>
                <a:spcPts val="3500"/>
              </a:lnSpc>
            </a:pPr>
            <a:r>
              <a:rPr lang="en-US" altLang="zh-CN" sz="2100" b="1" dirty="0">
                <a:ea typeface="等线" panose="02010600030101010101" pitchFamily="2" charset="-122"/>
              </a:rPr>
              <a:t>1.</a:t>
            </a:r>
            <a:r>
              <a:rPr lang="zh-CN" altLang="en-US" sz="2100" b="1" dirty="0">
                <a:ea typeface="等线" panose="02010600030101010101" pitchFamily="2" charset="-122"/>
              </a:rPr>
              <a:t>如何营造</a:t>
            </a:r>
            <a:r>
              <a:rPr lang="en-US" altLang="zh-CN" sz="2100" b="1" dirty="0">
                <a:ea typeface="等线" panose="02010600030101010101" pitchFamily="2" charset="-122"/>
              </a:rPr>
              <a:t>——</a:t>
            </a:r>
            <a:r>
              <a:rPr lang="zh-CN" altLang="en-US" sz="2100" b="1" dirty="0">
                <a:ea typeface="等线" panose="02010600030101010101" pitchFamily="2" charset="-122"/>
              </a:rPr>
              <a:t>构图、笔法等。</a:t>
            </a:r>
            <a:endParaRPr lang="en-US" altLang="zh-CN" sz="2100" b="1" dirty="0">
              <a:ea typeface="等线" panose="02010600030101010101" pitchFamily="2" charset="-122"/>
            </a:endParaRPr>
          </a:p>
          <a:p>
            <a:pPr indent="0" fontAlgn="auto">
              <a:lnSpc>
                <a:spcPts val="3500"/>
              </a:lnSpc>
            </a:pPr>
            <a:r>
              <a:rPr lang="en-US" altLang="zh-CN" sz="2000" b="1" dirty="0">
                <a:latin typeface="楷体" panose="02010609060101010101" pitchFamily="49" charset="-122"/>
                <a:ea typeface="楷体" panose="02010609060101010101" pitchFamily="49" charset="-122"/>
              </a:rPr>
              <a:t>  </a:t>
            </a:r>
            <a:r>
              <a:rPr lang="zh-CN" altLang="en-US"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1</a:t>
            </a:r>
            <a:r>
              <a:rPr lang="zh-CN" altLang="en-US" sz="2000" b="1" dirty="0">
                <a:latin typeface="楷体" panose="02010609060101010101" pitchFamily="49" charset="-122"/>
                <a:ea typeface="楷体" panose="02010609060101010101" pitchFamily="49" charset="-122"/>
              </a:rPr>
              <a:t>）</a:t>
            </a:r>
            <a:r>
              <a:rPr lang="zh-CN" altLang="zh-CN" sz="2000" b="1" dirty="0">
                <a:latin typeface="楷体" panose="02010609060101010101" pitchFamily="49" charset="-122"/>
                <a:ea typeface="楷体" panose="02010609060101010101" pitchFamily="49" charset="-122"/>
              </a:rPr>
              <a:t>中国画用云雾</a:t>
            </a:r>
            <a:r>
              <a:rPr lang="zh-CN" altLang="zh-CN" sz="2000" b="1" dirty="0">
                <a:highlight>
                  <a:srgbClr val="00FFFF"/>
                </a:highlight>
                <a:latin typeface="楷体" panose="02010609060101010101" pitchFamily="49" charset="-122"/>
                <a:ea typeface="楷体" panose="02010609060101010101" pitchFamily="49" charset="-122"/>
              </a:rPr>
              <a:t>取舍等手段，自由组合，</a:t>
            </a:r>
            <a:r>
              <a:rPr lang="zh-CN" altLang="zh-CN" sz="2000" b="1" dirty="0">
                <a:highlight>
                  <a:srgbClr val="FF00FF"/>
                </a:highlight>
                <a:latin typeface="楷体" panose="02010609060101010101" pitchFamily="49" charset="-122"/>
                <a:ea typeface="楷体" panose="02010609060101010101" pitchFamily="49" charset="-122"/>
              </a:rPr>
              <a:t>形成构图上的“势”</a:t>
            </a:r>
            <a:r>
              <a:rPr lang="zh-CN" altLang="en-US" sz="2000" b="1" dirty="0">
                <a:highlight>
                  <a:srgbClr val="FF00FF"/>
                </a:highlight>
                <a:latin typeface="楷体" panose="02010609060101010101" pitchFamily="49" charset="-122"/>
                <a:ea typeface="楷体" panose="02010609060101010101" pitchFamily="49" charset="-122"/>
              </a:rPr>
              <a:t>。</a:t>
            </a:r>
            <a:endParaRPr lang="en-US" altLang="zh-CN" sz="2000" b="1" dirty="0">
              <a:highlight>
                <a:srgbClr val="FF00FF"/>
              </a:highlight>
              <a:latin typeface="楷体" panose="02010609060101010101" pitchFamily="49" charset="-122"/>
              <a:ea typeface="楷体" panose="02010609060101010101" pitchFamily="49" charset="-122"/>
            </a:endParaRPr>
          </a:p>
          <a:p>
            <a:pPr indent="0" fontAlgn="auto">
              <a:lnSpc>
                <a:spcPts val="3500"/>
              </a:lnSpc>
            </a:pPr>
            <a:r>
              <a:rPr lang="en-US" altLang="zh-CN" sz="2000" b="1" dirty="0">
                <a:latin typeface="楷体" panose="02010609060101010101" pitchFamily="49" charset="-122"/>
                <a:ea typeface="楷体" panose="02010609060101010101" pitchFamily="49" charset="-122"/>
              </a:rPr>
              <a:t>3</a:t>
            </a:r>
            <a:r>
              <a:rPr lang="en-US" altLang="zh-CN" sz="2100" b="1" dirty="0">
                <a:ea typeface="等线" panose="02010600030101010101" pitchFamily="2" charset="-122"/>
              </a:rPr>
              <a:t>.</a:t>
            </a:r>
            <a:r>
              <a:rPr lang="zh-CN" altLang="en-US" sz="2100" b="1" dirty="0">
                <a:ea typeface="等线" panose="02010600030101010101" pitchFamily="2" charset="-122"/>
              </a:rPr>
              <a:t>结合诗句：</a:t>
            </a:r>
            <a:r>
              <a:rPr lang="zh-CN" altLang="en-US" sz="2000" b="1" dirty="0">
                <a:highlight>
                  <a:srgbClr val="00FF00"/>
                </a:highlight>
                <a:latin typeface="楷体" panose="02010609060101010101" pitchFamily="49" charset="-122"/>
                <a:ea typeface="楷体" panose="02010609060101010101" pitchFamily="49" charset="-122"/>
              </a:rPr>
              <a:t>选取高峰和深谷组合在一起，选取最曲折的青泥岭一段，选取夜行蜀道的情状。</a:t>
            </a:r>
            <a:endParaRPr lang="en-US" altLang="zh-CN" sz="2000" b="1" dirty="0">
              <a:highlight>
                <a:srgbClr val="00FF00"/>
              </a:highlight>
              <a:latin typeface="楷体" panose="02010609060101010101" pitchFamily="49" charset="-122"/>
              <a:ea typeface="楷体" panose="02010609060101010101" pitchFamily="49" charset="-122"/>
            </a:endParaRPr>
          </a:p>
          <a:p>
            <a:pPr indent="0" fontAlgn="auto">
              <a:lnSpc>
                <a:spcPts val="3500"/>
              </a:lnSpc>
            </a:pPr>
            <a:r>
              <a:rPr lang="en-US" altLang="zh-CN" sz="2000" b="1" dirty="0">
                <a:latin typeface="楷体" panose="02010609060101010101" pitchFamily="49" charset="-122"/>
                <a:ea typeface="楷体" panose="02010609060101010101" pitchFamily="49" charset="-122"/>
              </a:rPr>
              <a:t>  </a:t>
            </a:r>
            <a:r>
              <a:rPr lang="zh-CN" altLang="en-US"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2</a:t>
            </a:r>
            <a:r>
              <a:rPr lang="zh-CN" altLang="en-US" sz="2000" b="1" dirty="0">
                <a:latin typeface="楷体" panose="02010609060101010101" pitchFamily="49" charset="-122"/>
                <a:ea typeface="楷体" panose="02010609060101010101" pitchFamily="49" charset="-122"/>
              </a:rPr>
              <a:t>）</a:t>
            </a:r>
            <a:r>
              <a:rPr lang="zh-CN" altLang="en-US" sz="2000" b="1" dirty="0">
                <a:highlight>
                  <a:srgbClr val="00FFFF"/>
                </a:highlight>
                <a:latin typeface="楷体" panose="02010609060101010101" pitchFamily="49" charset="-122"/>
                <a:ea typeface="楷体" panose="02010609060101010101" pitchFamily="49" charset="-122"/>
              </a:rPr>
              <a:t>用各类</a:t>
            </a:r>
            <a:r>
              <a:rPr lang="zh-CN" altLang="zh-CN" sz="2000" b="1" dirty="0">
                <a:highlight>
                  <a:srgbClr val="00FFFF"/>
                </a:highlight>
                <a:latin typeface="楷体" panose="02010609060101010101" pitchFamily="49" charset="-122"/>
                <a:ea typeface="楷体" panose="02010609060101010101" pitchFamily="49" charset="-122"/>
              </a:rPr>
              <a:t>墨线、力度、走势等，描绘</a:t>
            </a:r>
            <a:r>
              <a:rPr lang="zh-CN" altLang="en-US" sz="2000" b="1" dirty="0">
                <a:highlight>
                  <a:srgbClr val="00FFFF"/>
                </a:highlight>
                <a:latin typeface="楷体" panose="02010609060101010101" pitchFamily="49" charset="-122"/>
                <a:ea typeface="楷体" panose="02010609060101010101" pitchFamily="49" charset="-122"/>
              </a:rPr>
              <a:t>所选景物</a:t>
            </a:r>
            <a:r>
              <a:rPr lang="zh-CN" altLang="en-US" sz="2000" b="1" dirty="0">
                <a:latin typeface="楷体" panose="02010609060101010101" pitchFamily="49" charset="-122"/>
                <a:ea typeface="楷体" panose="02010609060101010101" pitchFamily="49" charset="-122"/>
              </a:rPr>
              <a:t>，使之</a:t>
            </a:r>
            <a:r>
              <a:rPr lang="zh-CN" altLang="zh-CN" sz="2000" b="1" dirty="0">
                <a:highlight>
                  <a:srgbClr val="FF00FF"/>
                </a:highlight>
                <a:latin typeface="楷体" panose="02010609060101010101" pitchFamily="49" charset="-122"/>
                <a:ea typeface="楷体" panose="02010609060101010101" pitchFamily="49" charset="-122"/>
              </a:rPr>
              <a:t>呈现出趋向、性格，这是笔法上的“势”。</a:t>
            </a:r>
            <a:r>
              <a:rPr lang="en-US" altLang="zh-CN" b="1" dirty="0">
                <a:highlight>
                  <a:srgbClr val="00FF00"/>
                </a:highlight>
                <a:latin typeface="楷体" panose="02010609060101010101" pitchFamily="49" charset="-122"/>
                <a:ea typeface="楷体" panose="02010609060101010101" pitchFamily="49" charset="-122"/>
              </a:rPr>
              <a:t> </a:t>
            </a:r>
          </a:p>
          <a:p>
            <a:pPr indent="0" fontAlgn="auto">
              <a:lnSpc>
                <a:spcPts val="3500"/>
              </a:lnSpc>
            </a:pPr>
            <a:r>
              <a:rPr lang="en-US" altLang="zh-CN" sz="2000" b="1" dirty="0">
                <a:latin typeface="楷体" panose="02010609060101010101" pitchFamily="49" charset="-122"/>
                <a:ea typeface="楷体" panose="02010609060101010101" pitchFamily="49" charset="-122"/>
              </a:rPr>
              <a:t>  </a:t>
            </a:r>
            <a:r>
              <a:rPr lang="zh-CN" altLang="en-US"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3</a:t>
            </a:r>
            <a:r>
              <a:rPr lang="zh-CN" altLang="en-US" sz="2000" b="1" dirty="0">
                <a:latin typeface="楷体" panose="02010609060101010101" pitchFamily="49" charset="-122"/>
                <a:ea typeface="楷体" panose="02010609060101010101" pitchFamily="49" charset="-122"/>
              </a:rPr>
              <a:t>）</a:t>
            </a:r>
            <a:r>
              <a:rPr lang="zh-CN" altLang="zh-CN" sz="2000" b="1" dirty="0">
                <a:highlight>
                  <a:srgbClr val="00FFFF"/>
                </a:highlight>
                <a:latin typeface="楷体" panose="02010609060101010101" pitchFamily="49" charset="-122"/>
                <a:ea typeface="楷体" panose="02010609060101010101" pitchFamily="49" charset="-122"/>
              </a:rPr>
              <a:t>审美主体的感悟加之于审美客体形成</a:t>
            </a:r>
            <a:r>
              <a:rPr lang="zh-CN" altLang="en-US" sz="2000" b="1" dirty="0">
                <a:highlight>
                  <a:srgbClr val="00FFFF"/>
                </a:highlight>
                <a:latin typeface="楷体" panose="02010609060101010101" pitchFamily="49" charset="-122"/>
                <a:ea typeface="楷体" panose="02010609060101010101" pitchFamily="49" charset="-122"/>
              </a:rPr>
              <a:t>境。</a:t>
            </a:r>
            <a:endParaRPr lang="en-US" altLang="zh-CN" sz="2000" b="1" dirty="0">
              <a:highlight>
                <a:srgbClr val="00FFFF"/>
              </a:highlight>
              <a:latin typeface="楷体" panose="02010609060101010101" pitchFamily="49" charset="-122"/>
              <a:ea typeface="楷体" panose="02010609060101010101" pitchFamily="49" charset="-122"/>
            </a:endParaRPr>
          </a:p>
          <a:p>
            <a:pPr indent="0" fontAlgn="auto">
              <a:lnSpc>
                <a:spcPts val="3500"/>
              </a:lnSpc>
            </a:pPr>
            <a:r>
              <a:rPr lang="en-US" altLang="zh-CN" sz="2100" b="1" dirty="0">
                <a:ea typeface="等线" panose="02010600030101010101" pitchFamily="2" charset="-122"/>
              </a:rPr>
              <a:t>3.</a:t>
            </a:r>
            <a:r>
              <a:rPr lang="zh-CN" altLang="en-US" sz="2100" b="1" dirty="0">
                <a:ea typeface="等线" panose="02010600030101010101" pitchFamily="2" charset="-122"/>
              </a:rPr>
              <a:t>结合诗句：</a:t>
            </a:r>
            <a:r>
              <a:rPr lang="zh-CN" altLang="en-US" sz="2000" b="1" dirty="0">
                <a:highlight>
                  <a:srgbClr val="00FF00"/>
                </a:highlight>
                <a:latin typeface="楷体" panose="02010609060101010101" pitchFamily="49" charset="-122"/>
                <a:ea typeface="楷体" panose="02010609060101010101" pitchFamily="49" charset="-122"/>
              </a:rPr>
              <a:t>借用神话传说、飞鸟难越写峰高，描摹回旋激流、猿猱愁攀写谷深；运用反问、叠词、夸张手法描写青泥岭</a:t>
            </a:r>
            <a:r>
              <a:rPr lang="zh-CN" altLang="zh-CN" sz="2000" b="1" dirty="0">
                <a:highlight>
                  <a:srgbClr val="00FF00"/>
                </a:highlight>
                <a:latin typeface="楷体" panose="02010609060101010101" pitchFamily="49" charset="-122"/>
                <a:ea typeface="楷体" panose="02010609060101010101" pitchFamily="49" charset="-122"/>
              </a:rPr>
              <a:t>曲折盘旋</a:t>
            </a:r>
            <a:r>
              <a:rPr lang="zh-CN" altLang="en-US" sz="2000" b="1" dirty="0">
                <a:highlight>
                  <a:srgbClr val="00FF00"/>
                </a:highlight>
                <a:latin typeface="楷体" panose="02010609060101010101" pitchFamily="49" charset="-122"/>
                <a:ea typeface="楷体" panose="02010609060101010101" pitchFamily="49" charset="-122"/>
              </a:rPr>
              <a:t>的程度；以人穿行群星、手摸星辰的行为，</a:t>
            </a:r>
            <a:r>
              <a:rPr lang="zh-CN" altLang="zh-CN" sz="2000" b="1" dirty="0">
                <a:highlight>
                  <a:srgbClr val="00FF00"/>
                </a:highlight>
                <a:latin typeface="楷体" panose="02010609060101010101" pitchFamily="49" charset="-122"/>
                <a:ea typeface="楷体" panose="02010609060101010101" pitchFamily="49" charset="-122"/>
              </a:rPr>
              <a:t>呼吸紧张、抚胸长叹</a:t>
            </a:r>
            <a:r>
              <a:rPr lang="zh-CN" altLang="en-US" sz="2000" b="1" dirty="0">
                <a:highlight>
                  <a:srgbClr val="00FF00"/>
                </a:highlight>
                <a:latin typeface="楷体" panose="02010609060101010101" pitchFamily="49" charset="-122"/>
                <a:ea typeface="楷体" panose="02010609060101010101" pitchFamily="49" charset="-122"/>
              </a:rPr>
              <a:t>的反应侧面写蜀道高险。</a:t>
            </a:r>
            <a:endParaRPr lang="en-US" altLang="zh-CN" sz="2000" b="1" dirty="0">
              <a:highlight>
                <a:srgbClr val="00FF00"/>
              </a:highlight>
              <a:latin typeface="楷体" panose="02010609060101010101" pitchFamily="49" charset="-122"/>
              <a:ea typeface="楷体" panose="02010609060101010101" pitchFamily="49" charset="-122"/>
            </a:endParaRPr>
          </a:p>
          <a:p>
            <a:pPr indent="0" fontAlgn="auto">
              <a:lnSpc>
                <a:spcPts val="3500"/>
              </a:lnSpc>
            </a:pPr>
            <a:r>
              <a:rPr lang="en-US" altLang="zh-CN" sz="2100" b="1" dirty="0">
                <a:ea typeface="等线" panose="02010600030101010101" pitchFamily="2" charset="-122"/>
              </a:rPr>
              <a:t>2.</a:t>
            </a:r>
            <a:r>
              <a:rPr lang="zh-CN" altLang="en-US" sz="2100" b="1" dirty="0">
                <a:ea typeface="等线" panose="02010600030101010101" pitchFamily="2" charset="-122"/>
              </a:rPr>
              <a:t>营造结果：</a:t>
            </a:r>
            <a:r>
              <a:rPr lang="zh-CN" altLang="en-US" sz="2400" b="1" dirty="0">
                <a:highlight>
                  <a:srgbClr val="FF00FF"/>
                </a:highlight>
                <a:latin typeface="楷体" panose="02010609060101010101" pitchFamily="49" charset="-122"/>
                <a:ea typeface="楷体" panose="02010609060101010101" pitchFamily="49" charset="-122"/>
              </a:rPr>
              <a:t>写出了蜀道巨大的位差，或向上的阻遏之力（来自上方的压力）、或向下的快速滚落之力。形成一种高险之势、难行之境。</a:t>
            </a:r>
            <a:endParaRPr lang="zh-CN" sz="2100" b="1" dirty="0">
              <a:highlight>
                <a:srgbClr val="FF00FF"/>
              </a:highlight>
              <a:ea typeface="等线" panose="02010600030101010101" pitchFamily="2" charset="-122"/>
            </a:endParaRPr>
          </a:p>
        </p:txBody>
      </p:sp>
    </p:spTree>
    <p:extLst>
      <p:ext uri="{BB962C8B-B14F-4D97-AF65-F5344CB8AC3E}">
        <p14:creationId xmlns:p14="http://schemas.microsoft.com/office/powerpoint/2010/main" val="92463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sym typeface="+mn-ea"/>
              </a:rPr>
              <a:t>评分要点及说明：</a:t>
            </a:r>
            <a:endParaRPr lang="zh-CN" altLang="en-US"/>
          </a:p>
        </p:txBody>
      </p:sp>
      <p:sp>
        <p:nvSpPr>
          <p:cNvPr id="3" name="文本框 2"/>
          <p:cNvSpPr txBox="1"/>
          <p:nvPr/>
        </p:nvSpPr>
        <p:spPr>
          <a:xfrm>
            <a:off x="57785" y="1139826"/>
            <a:ext cx="12019915" cy="4033308"/>
          </a:xfrm>
          <a:prstGeom prst="rect">
            <a:avLst/>
          </a:prstGeom>
          <a:noFill/>
        </p:spPr>
        <p:txBody>
          <a:bodyPr wrap="square" rtlCol="0">
            <a:noAutofit/>
          </a:bodyPr>
          <a:lstStyle/>
          <a:p>
            <a:pPr>
              <a:lnSpc>
                <a:spcPts val="3500"/>
              </a:lnSpc>
            </a:pPr>
            <a:r>
              <a:rPr lang="en-US" altLang="zh-CN" sz="2400" b="1" dirty="0">
                <a:latin typeface="宋体" panose="02010600030101010101" pitchFamily="2" charset="-122"/>
                <a:ea typeface="宋体" panose="02010600030101010101" pitchFamily="2" charset="-122"/>
                <a:cs typeface="宋体" panose="02010600030101010101" pitchFamily="2" charset="-122"/>
              </a:rPr>
              <a:t>①</a:t>
            </a:r>
            <a:r>
              <a:rPr lang="zh-CN" altLang="zh-CN" sz="2400" b="1" dirty="0"/>
              <a:t> </a:t>
            </a:r>
            <a:r>
              <a:rPr lang="zh-CN" altLang="en-US" sz="2400" b="1" dirty="0"/>
              <a:t>如何营造势（</a:t>
            </a:r>
            <a:r>
              <a:rPr lang="en-US" altLang="zh-CN" sz="2400" b="1" dirty="0"/>
              <a:t>4</a:t>
            </a:r>
            <a:r>
              <a:rPr lang="zh-CN" altLang="en-US" sz="2400" b="1" dirty="0"/>
              <a:t>分）</a:t>
            </a:r>
            <a:endParaRPr lang="en-US" altLang="zh-CN" sz="2400" b="1" dirty="0"/>
          </a:p>
          <a:p>
            <a:pPr>
              <a:lnSpc>
                <a:spcPts val="3500"/>
              </a:lnSpc>
            </a:pPr>
            <a:r>
              <a:rPr lang="en-US" altLang="zh-CN" sz="2400" b="1" dirty="0"/>
              <a:t>          </a:t>
            </a:r>
            <a:r>
              <a:rPr lang="zh-CN" altLang="en-US" sz="2400" b="1" dirty="0"/>
              <a:t>结合具体诗句，根据造势方法（选其一即可），得出所造之势的不同内涵：位差、力量、趋向（各</a:t>
            </a:r>
            <a:r>
              <a:rPr lang="en-US" altLang="zh-CN" sz="2400" b="1" dirty="0"/>
              <a:t>1</a:t>
            </a:r>
            <a:r>
              <a:rPr lang="zh-CN" altLang="zh-CN" sz="2400" b="1" dirty="0"/>
              <a:t>分</a:t>
            </a:r>
            <a:r>
              <a:rPr lang="zh-CN" altLang="en-US" sz="2400" b="1" dirty="0"/>
              <a:t>，共</a:t>
            </a:r>
            <a:r>
              <a:rPr lang="en-US" altLang="zh-CN" sz="2400" b="1" dirty="0"/>
              <a:t>3</a:t>
            </a:r>
            <a:r>
              <a:rPr lang="zh-CN" altLang="en-US" sz="2400" b="1" dirty="0"/>
              <a:t>分）</a:t>
            </a:r>
            <a:r>
              <a:rPr lang="zh-CN" altLang="zh-CN" sz="2400" b="1" dirty="0"/>
              <a:t>；整体写出蜀道</a:t>
            </a:r>
            <a:r>
              <a:rPr lang="zh-CN" altLang="en-US" sz="2400" b="1" dirty="0"/>
              <a:t>的</a:t>
            </a:r>
            <a:r>
              <a:rPr lang="zh-CN" altLang="zh-CN" sz="2400" b="1" dirty="0"/>
              <a:t>高险之势，得</a:t>
            </a:r>
            <a:r>
              <a:rPr lang="en-US" altLang="zh-CN" sz="2400" b="1" dirty="0"/>
              <a:t>1</a:t>
            </a:r>
            <a:r>
              <a:rPr lang="zh-CN" altLang="zh-CN" sz="2400" b="1" dirty="0"/>
              <a:t>分。</a:t>
            </a:r>
          </a:p>
          <a:p>
            <a:pPr>
              <a:lnSpc>
                <a:spcPts val="3500"/>
              </a:lnSpc>
            </a:pPr>
            <a:r>
              <a:rPr lang="en-US" altLang="zh-CN" sz="2400" b="1" dirty="0"/>
              <a:t>         </a:t>
            </a:r>
            <a:r>
              <a:rPr lang="zh-CN" altLang="en-US" sz="2400" b="1" dirty="0"/>
              <a:t>结合诗句</a:t>
            </a:r>
            <a:r>
              <a:rPr lang="zh-CN" altLang="zh-CN" sz="2400" b="1" dirty="0"/>
              <a:t>可以结合</a:t>
            </a:r>
            <a:r>
              <a:rPr lang="zh-CN" altLang="en-US" sz="2400" b="1" dirty="0"/>
              <a:t>不同内容，分别得出三个内涵。</a:t>
            </a:r>
            <a:endParaRPr lang="en-US" altLang="zh-CN" sz="2400" b="1" dirty="0"/>
          </a:p>
          <a:p>
            <a:pPr>
              <a:lnSpc>
                <a:spcPts val="3500"/>
              </a:lnSpc>
            </a:pPr>
            <a:r>
              <a:rPr lang="en-US" altLang="zh-CN" sz="2400" b="1" dirty="0"/>
              <a:t>         </a:t>
            </a:r>
            <a:r>
              <a:rPr lang="zh-CN" altLang="zh-CN" sz="2400" b="1" dirty="0"/>
              <a:t>也可以结合</a:t>
            </a:r>
            <a:r>
              <a:rPr lang="zh-CN" altLang="en-US" sz="2400" b="1" dirty="0"/>
              <a:t>一</a:t>
            </a:r>
            <a:r>
              <a:rPr lang="zh-CN" altLang="zh-CN" sz="2400" b="1" dirty="0"/>
              <a:t>句诗</a:t>
            </a:r>
            <a:r>
              <a:rPr lang="zh-CN" altLang="en-US" sz="2400" b="1" dirty="0"/>
              <a:t>，得出三个内涵</a:t>
            </a:r>
            <a:r>
              <a:rPr lang="zh-CN" altLang="zh-CN" sz="2400" b="1" dirty="0"/>
              <a:t>。</a:t>
            </a:r>
            <a:endParaRPr lang="en-US" altLang="zh-CN" sz="2400" b="1" dirty="0"/>
          </a:p>
          <a:p>
            <a:pPr>
              <a:lnSpc>
                <a:spcPts val="3500"/>
              </a:lnSpc>
            </a:pPr>
            <a:endParaRPr lang="en-US" altLang="zh-CN" sz="2400" b="1" dirty="0"/>
          </a:p>
          <a:p>
            <a:pPr>
              <a:lnSpc>
                <a:spcPts val="3500"/>
              </a:lnSpc>
            </a:pPr>
            <a:r>
              <a:rPr lang="zh-CN" altLang="zh-CN" sz="2400" b="1" dirty="0"/>
              <a:t>②</a:t>
            </a:r>
            <a:r>
              <a:rPr lang="zh-CN" altLang="en-US" sz="2400" b="1" dirty="0"/>
              <a:t>如何营造境（</a:t>
            </a:r>
            <a:r>
              <a:rPr lang="en-US" altLang="zh-CN" sz="2400" b="1" dirty="0"/>
              <a:t>4</a:t>
            </a:r>
            <a:r>
              <a:rPr lang="zh-CN" altLang="en-US" sz="2400" b="1" dirty="0"/>
              <a:t>分）</a:t>
            </a:r>
            <a:endParaRPr lang="en-US" altLang="zh-CN" sz="2400" b="1" dirty="0"/>
          </a:p>
          <a:p>
            <a:pPr>
              <a:lnSpc>
                <a:spcPts val="3500"/>
              </a:lnSpc>
            </a:pPr>
            <a:r>
              <a:rPr lang="en-US" altLang="zh-CN" sz="2400" b="1" dirty="0"/>
              <a:t>         </a:t>
            </a:r>
            <a:r>
              <a:rPr lang="zh-CN" altLang="zh-CN" sz="2400" b="1" dirty="0"/>
              <a:t>把主观感受加于客体形成境（</a:t>
            </a:r>
            <a:r>
              <a:rPr lang="en-US" altLang="zh-CN" sz="2400" b="1" dirty="0"/>
              <a:t>1</a:t>
            </a:r>
            <a:r>
              <a:rPr lang="zh-CN" altLang="zh-CN" sz="2400" b="1" dirty="0"/>
              <a:t>分）</a:t>
            </a:r>
            <a:r>
              <a:rPr lang="zh-CN" altLang="en-US" sz="2400" b="1" dirty="0"/>
              <a:t>，</a:t>
            </a:r>
            <a:endParaRPr lang="en-US" altLang="zh-CN" sz="2400" b="1" dirty="0"/>
          </a:p>
          <a:p>
            <a:pPr>
              <a:lnSpc>
                <a:spcPts val="3500"/>
              </a:lnSpc>
            </a:pPr>
            <a:r>
              <a:rPr lang="en-US" altLang="zh-CN" sz="2400" b="1" dirty="0"/>
              <a:t>         </a:t>
            </a:r>
            <a:r>
              <a:rPr lang="zh-CN" altLang="zh-CN" sz="2400" b="1" dirty="0"/>
              <a:t>结合诗句</a:t>
            </a:r>
            <a:r>
              <a:rPr lang="zh-CN" altLang="en-US" sz="2400" b="1" dirty="0"/>
              <a:t>内容写出蜀道难行之境</a:t>
            </a:r>
            <a:r>
              <a:rPr lang="zh-CN" altLang="zh-CN" sz="2400" b="1" dirty="0"/>
              <a:t>等（</a:t>
            </a:r>
            <a:r>
              <a:rPr lang="en-US" altLang="zh-CN" sz="2400" b="1" dirty="0"/>
              <a:t>1</a:t>
            </a:r>
            <a:r>
              <a:rPr lang="zh-CN" altLang="zh-CN" sz="2400" b="1" dirty="0"/>
              <a:t>分）。</a:t>
            </a:r>
          </a:p>
        </p:txBody>
      </p:sp>
    </p:spTree>
    <p:extLst>
      <p:ext uri="{BB962C8B-B14F-4D97-AF65-F5344CB8AC3E}">
        <p14:creationId xmlns:p14="http://schemas.microsoft.com/office/powerpoint/2010/main" val="242200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DD9498-3AA3-DC92-5ACA-F78430A6E9D3}"/>
              </a:ext>
            </a:extLst>
          </p:cNvPr>
          <p:cNvSpPr>
            <a:spLocks noGrp="1"/>
          </p:cNvSpPr>
          <p:nvPr>
            <p:ph type="ctrTitle"/>
          </p:nvPr>
        </p:nvSpPr>
        <p:spPr/>
        <p:txBody>
          <a:bodyPr/>
          <a:lstStyle/>
          <a:p>
            <a:r>
              <a:rPr lang="zh-CN" altLang="en-US" dirty="0"/>
              <a:t>答案示例</a:t>
            </a:r>
          </a:p>
        </p:txBody>
      </p:sp>
      <p:sp>
        <p:nvSpPr>
          <p:cNvPr id="4" name="文本框 3">
            <a:extLst>
              <a:ext uri="{FF2B5EF4-FFF2-40B4-BE49-F238E27FC236}">
                <a16:creationId xmlns:a16="http://schemas.microsoft.com/office/drawing/2014/main" id="{51647E5D-DEA2-C645-BB96-D75A470C9E39}"/>
              </a:ext>
            </a:extLst>
          </p:cNvPr>
          <p:cNvSpPr txBox="1"/>
          <p:nvPr/>
        </p:nvSpPr>
        <p:spPr>
          <a:xfrm>
            <a:off x="220301" y="951637"/>
            <a:ext cx="11793899" cy="1597745"/>
          </a:xfrm>
          <a:prstGeom prst="rect">
            <a:avLst/>
          </a:prstGeom>
          <a:noFill/>
        </p:spPr>
        <p:txBody>
          <a:bodyPr wrap="square">
            <a:spAutoFit/>
          </a:bodyPr>
          <a:lstStyle/>
          <a:p>
            <a:pPr>
              <a:lnSpc>
                <a:spcPts val="3000"/>
              </a:lnSpc>
            </a:pPr>
            <a:r>
              <a:rPr lang="zh-CN" altLang="en-US" sz="2000" b="1" dirty="0">
                <a:effectLst/>
                <a:ea typeface="宋体" panose="02010600030101010101" pitchFamily="2" charset="-122"/>
                <a:cs typeface="Times New Roman" panose="02020603050405020304" pitchFamily="18" charset="0"/>
              </a:rPr>
              <a:t>示例一、</a:t>
            </a:r>
            <a:r>
              <a:rPr lang="zh-CN" altLang="zh-CN" sz="2000" b="1" dirty="0">
                <a:effectLst/>
                <a:ea typeface="宋体" panose="02010600030101010101" pitchFamily="2" charset="-122"/>
                <a:cs typeface="Times New Roman" panose="02020603050405020304" pitchFamily="18" charset="0"/>
              </a:rPr>
              <a:t>“上有六龙回日之高标，下有冲波逆折之回川”一句把蜀道上群山的高峰和深谷</a:t>
            </a:r>
            <a:r>
              <a:rPr lang="zh-CN" altLang="zh-CN" sz="2000" b="1" dirty="0">
                <a:effectLst/>
                <a:highlight>
                  <a:srgbClr val="FFFF00"/>
                </a:highlight>
                <a:ea typeface="宋体" panose="02010600030101010101" pitchFamily="2" charset="-122"/>
                <a:cs typeface="Times New Roman" panose="02020603050405020304" pitchFamily="18" charset="0"/>
              </a:rPr>
              <a:t>组合在一起</a:t>
            </a:r>
            <a:r>
              <a:rPr lang="zh-CN" altLang="zh-CN" sz="2000" b="1" dirty="0">
                <a:effectLst/>
                <a:ea typeface="宋体" panose="02010600030101010101" pitchFamily="2" charset="-122"/>
                <a:cs typeface="Times New Roman" panose="02020603050405020304" pitchFamily="18" charset="0"/>
              </a:rPr>
              <a:t>，形成巨大的</a:t>
            </a:r>
            <a:r>
              <a:rPr lang="zh-CN" altLang="zh-CN" sz="2000" b="1" dirty="0">
                <a:effectLst/>
                <a:highlight>
                  <a:srgbClr val="00FFFF"/>
                </a:highlight>
                <a:ea typeface="宋体" panose="02010600030101010101" pitchFamily="2" charset="-122"/>
                <a:cs typeface="Times New Roman" panose="02020603050405020304" pitchFamily="18" charset="0"/>
              </a:rPr>
              <a:t>位差</a:t>
            </a:r>
            <a:r>
              <a:rPr lang="zh-CN" altLang="zh-CN" sz="2000" b="1" dirty="0">
                <a:effectLst/>
                <a:ea typeface="宋体" panose="02010600030101010101" pitchFamily="2" charset="-122"/>
                <a:cs typeface="Times New Roman" panose="02020603050405020304" pitchFamily="18" charset="0"/>
              </a:rPr>
              <a:t>，产生</a:t>
            </a:r>
            <a:r>
              <a:rPr lang="zh-CN" altLang="zh-CN" sz="2000" b="1" dirty="0">
                <a:effectLst/>
                <a:highlight>
                  <a:srgbClr val="00FFFF"/>
                </a:highlight>
                <a:ea typeface="宋体" panose="02010600030101010101" pitchFamily="2" charset="-122"/>
                <a:cs typeface="Times New Roman" panose="02020603050405020304" pitchFamily="18" charset="0"/>
              </a:rPr>
              <a:t>上压与下坠之力</a:t>
            </a:r>
            <a:r>
              <a:rPr lang="zh-CN" altLang="zh-CN" sz="2000" b="1" dirty="0">
                <a:effectLst/>
                <a:ea typeface="宋体" panose="02010600030101010101" pitchFamily="2" charset="-122"/>
                <a:cs typeface="Times New Roman" panose="02020603050405020304" pitchFamily="18" charset="0"/>
              </a:rPr>
              <a:t>，在构图上实现造势；再写太阳神遇高峰回车，深谷中激流回旋的状态，运用神话传说等笔法进行描绘，</a:t>
            </a:r>
            <a:r>
              <a:rPr lang="zh-CN" altLang="en-US" sz="2000" b="1" dirty="0">
                <a:ea typeface="宋体" panose="02010600030101010101" pitchFamily="2" charset="-122"/>
                <a:cs typeface="Times New Roman" panose="02020603050405020304" pitchFamily="18" charset="0"/>
              </a:rPr>
              <a:t>进一步凸显</a:t>
            </a:r>
            <a:r>
              <a:rPr lang="zh-CN" altLang="zh-CN" sz="2000" b="1" dirty="0">
                <a:effectLst/>
                <a:ea typeface="宋体" panose="02010600030101010101" pitchFamily="2" charset="-122"/>
                <a:cs typeface="Times New Roman" panose="02020603050405020304" pitchFamily="18" charset="0"/>
              </a:rPr>
              <a:t>蜀道的</a:t>
            </a:r>
            <a:r>
              <a:rPr lang="zh-CN" altLang="zh-CN" sz="2000" b="1" dirty="0">
                <a:effectLst/>
                <a:highlight>
                  <a:srgbClr val="00FFFF"/>
                </a:highlight>
                <a:ea typeface="宋体" panose="02010600030101010101" pitchFamily="2" charset="-122"/>
                <a:cs typeface="Times New Roman" panose="02020603050405020304" pitchFamily="18" charset="0"/>
              </a:rPr>
              <a:t>高险之势</a:t>
            </a:r>
            <a:r>
              <a:rPr lang="zh-CN" altLang="zh-CN" sz="2000" b="1" dirty="0">
                <a:effectLst/>
                <a:ea typeface="宋体" panose="02010600030101010101" pitchFamily="2" charset="-122"/>
                <a:cs typeface="Times New Roman" panose="02020603050405020304" pitchFamily="18" charset="0"/>
              </a:rPr>
              <a:t>。</a:t>
            </a:r>
            <a:r>
              <a:rPr lang="zh-CN" altLang="en-US" sz="2000" b="1" dirty="0">
                <a:ea typeface="宋体" panose="02010600030101010101" pitchFamily="2" charset="-122"/>
                <a:cs typeface="Times New Roman" panose="02020603050405020304" pitchFamily="18" charset="0"/>
              </a:rPr>
              <a:t>并借此</a:t>
            </a:r>
            <a:r>
              <a:rPr lang="zh-CN" altLang="zh-CN" sz="2000" b="1" dirty="0">
                <a:effectLst/>
                <a:highlight>
                  <a:srgbClr val="FFFF00"/>
                </a:highlight>
                <a:ea typeface="宋体" panose="02010600030101010101" pitchFamily="2" charset="-122"/>
                <a:cs typeface="Times New Roman" panose="02020603050405020304" pitchFamily="18" charset="0"/>
              </a:rPr>
              <a:t>把人的主观感受加于客观的蜀道之上</a:t>
            </a:r>
            <a:r>
              <a:rPr lang="zh-CN" altLang="zh-CN" sz="2000" b="1" dirty="0">
                <a:effectLst/>
                <a:ea typeface="宋体" panose="02010600030101010101" pitchFamily="2" charset="-122"/>
                <a:cs typeface="Times New Roman" panose="02020603050405020304" pitchFamily="18" charset="0"/>
              </a:rPr>
              <a:t>，引导读者也能感悟</a:t>
            </a:r>
            <a:r>
              <a:rPr lang="zh-CN" altLang="zh-CN" sz="2000" b="1" dirty="0">
                <a:effectLst/>
                <a:highlight>
                  <a:srgbClr val="00FFFF"/>
                </a:highlight>
                <a:ea typeface="宋体" panose="02010600030101010101" pitchFamily="2" charset="-122"/>
                <a:cs typeface="Times New Roman" panose="02020603050405020304" pitchFamily="18" charset="0"/>
              </a:rPr>
              <a:t>蜀道难行之境</a:t>
            </a:r>
            <a:r>
              <a:rPr lang="zh-CN" altLang="zh-CN" sz="2000" b="1" dirty="0">
                <a:effectLst/>
                <a:ea typeface="宋体" panose="02010600030101010101" pitchFamily="2" charset="-122"/>
                <a:cs typeface="Times New Roman" panose="02020603050405020304" pitchFamily="18" charset="0"/>
              </a:rPr>
              <a:t>。</a:t>
            </a:r>
            <a:endParaRPr lang="zh-CN" altLang="en-US" sz="2000" b="1" dirty="0"/>
          </a:p>
        </p:txBody>
      </p:sp>
      <p:sp>
        <p:nvSpPr>
          <p:cNvPr id="6" name="文本框 5">
            <a:extLst>
              <a:ext uri="{FF2B5EF4-FFF2-40B4-BE49-F238E27FC236}">
                <a16:creationId xmlns:a16="http://schemas.microsoft.com/office/drawing/2014/main" id="{AEC709C3-14BD-9C71-61B5-BA59AD07CF34}"/>
              </a:ext>
            </a:extLst>
          </p:cNvPr>
          <p:cNvSpPr txBox="1"/>
          <p:nvPr/>
        </p:nvSpPr>
        <p:spPr>
          <a:xfrm>
            <a:off x="220301" y="2782888"/>
            <a:ext cx="11675366" cy="1597745"/>
          </a:xfrm>
          <a:prstGeom prst="rect">
            <a:avLst/>
          </a:prstGeom>
          <a:noFill/>
        </p:spPr>
        <p:txBody>
          <a:bodyPr wrap="square">
            <a:spAutoFit/>
          </a:bodyPr>
          <a:lstStyle/>
          <a:p>
            <a:pPr>
              <a:lnSpc>
                <a:spcPts val="3000"/>
              </a:lnSpc>
            </a:pPr>
            <a:r>
              <a:rPr lang="zh-CN" altLang="en-US" sz="2000" b="1" dirty="0">
                <a:ea typeface="宋体" panose="02010600030101010101" pitchFamily="2" charset="-122"/>
                <a:cs typeface="Times New Roman" panose="02020603050405020304" pitchFamily="18" charset="0"/>
              </a:rPr>
              <a:t>示例二、</a:t>
            </a:r>
            <a:r>
              <a:rPr lang="zh-CN" altLang="zh-CN" sz="2000" b="1" dirty="0">
                <a:ea typeface="宋体" panose="02010600030101010101" pitchFamily="2" charset="-122"/>
                <a:cs typeface="Times New Roman" panose="02020603050405020304" pitchFamily="18" charset="0"/>
              </a:rPr>
              <a:t>“青泥何盘盘，百步九折萦岩峦”一句</a:t>
            </a:r>
            <a:r>
              <a:rPr lang="zh-CN" altLang="zh-CN" sz="2000" b="1" dirty="0">
                <a:highlight>
                  <a:srgbClr val="FFFF00"/>
                </a:highlight>
                <a:ea typeface="宋体" panose="02010600030101010101" pitchFamily="2" charset="-122"/>
                <a:cs typeface="Times New Roman" panose="02020603050405020304" pitchFamily="18" charset="0"/>
              </a:rPr>
              <a:t>选取了</a:t>
            </a:r>
            <a:r>
              <a:rPr lang="zh-CN" altLang="zh-CN" sz="2000" b="1" dirty="0">
                <a:ea typeface="宋体" panose="02010600030101010101" pitchFamily="2" charset="-122"/>
                <a:cs typeface="Times New Roman" panose="02020603050405020304" pitchFamily="18" charset="0"/>
              </a:rPr>
              <a:t>蜀道上的青泥岭一段，</a:t>
            </a:r>
            <a:r>
              <a:rPr lang="zh-CN" altLang="en-US" sz="2000" b="1" dirty="0">
                <a:ea typeface="宋体" panose="02010600030101010101" pitchFamily="2" charset="-122"/>
                <a:cs typeface="Times New Roman" panose="02020603050405020304" pitchFamily="18" charset="0"/>
              </a:rPr>
              <a:t>这里</a:t>
            </a:r>
            <a:r>
              <a:rPr lang="zh-CN" altLang="zh-CN" sz="2000" b="1" dirty="0">
                <a:ea typeface="宋体" panose="02010600030101010101" pitchFamily="2" charset="-122"/>
                <a:cs typeface="Times New Roman" panose="02020603050405020304" pitchFamily="18" charset="0"/>
              </a:rPr>
              <a:t>山路曲折盘旋而上，形成巨大的</a:t>
            </a:r>
            <a:r>
              <a:rPr lang="zh-CN" altLang="zh-CN" sz="2000" b="1" dirty="0">
                <a:highlight>
                  <a:srgbClr val="00FFFF"/>
                </a:highlight>
                <a:ea typeface="宋体" panose="02010600030101010101" pitchFamily="2" charset="-122"/>
                <a:cs typeface="Times New Roman" panose="02020603050405020304" pitchFamily="18" charset="0"/>
              </a:rPr>
              <a:t>位差</a:t>
            </a:r>
            <a:r>
              <a:rPr lang="zh-CN" altLang="zh-CN" sz="2000" b="1" dirty="0">
                <a:ea typeface="宋体" panose="02010600030101010101" pitchFamily="2" charset="-122"/>
                <a:cs typeface="Times New Roman" panose="02020603050405020304" pitchFamily="18" charset="0"/>
              </a:rPr>
              <a:t>，产生</a:t>
            </a:r>
            <a:r>
              <a:rPr lang="zh-CN" altLang="zh-CN" sz="2000" b="1" dirty="0">
                <a:highlight>
                  <a:srgbClr val="00FFFF"/>
                </a:highlight>
                <a:ea typeface="宋体" panose="02010600030101010101" pitchFamily="2" charset="-122"/>
                <a:cs typeface="Times New Roman" panose="02020603050405020304" pitchFamily="18" charset="0"/>
              </a:rPr>
              <a:t>上压与下坠之力</a:t>
            </a:r>
            <a:r>
              <a:rPr lang="zh-CN" altLang="zh-CN" sz="2000" b="1" dirty="0">
                <a:ea typeface="宋体" panose="02010600030101010101" pitchFamily="2" charset="-122"/>
                <a:cs typeface="Times New Roman" panose="02020603050405020304" pitchFamily="18" charset="0"/>
              </a:rPr>
              <a:t>，在构图上实现造势；再用反问加叠词、夸张的手法，</a:t>
            </a:r>
            <a:r>
              <a:rPr lang="zh-CN" altLang="en-US" sz="2000" b="1" dirty="0">
                <a:ea typeface="宋体" panose="02010600030101010101" pitchFamily="2" charset="-122"/>
                <a:cs typeface="Times New Roman" panose="02020603050405020304" pitchFamily="18" charset="0"/>
              </a:rPr>
              <a:t>进一步凸显</a:t>
            </a:r>
            <a:r>
              <a:rPr lang="zh-CN" altLang="zh-CN" sz="2000" b="1" dirty="0">
                <a:ea typeface="宋体" panose="02010600030101010101" pitchFamily="2" charset="-122"/>
                <a:cs typeface="Times New Roman" panose="02020603050405020304" pitchFamily="18" charset="0"/>
              </a:rPr>
              <a:t>蜀道曲折盘旋的程度之大，营造出蜀道的</a:t>
            </a:r>
            <a:r>
              <a:rPr lang="zh-CN" altLang="zh-CN" sz="2000" b="1" dirty="0">
                <a:highlight>
                  <a:srgbClr val="00FFFF"/>
                </a:highlight>
                <a:ea typeface="宋体" panose="02010600030101010101" pitchFamily="2" charset="-122"/>
                <a:cs typeface="Times New Roman" panose="02020603050405020304" pitchFamily="18" charset="0"/>
              </a:rPr>
              <a:t>高险之势</a:t>
            </a:r>
            <a:r>
              <a:rPr lang="zh-CN" altLang="zh-CN" sz="2000" b="1" dirty="0">
                <a:ea typeface="宋体" panose="02010600030101010101" pitchFamily="2" charset="-122"/>
                <a:cs typeface="Times New Roman" panose="02020603050405020304" pitchFamily="18" charset="0"/>
              </a:rPr>
              <a:t>。</a:t>
            </a:r>
            <a:r>
              <a:rPr lang="zh-CN" altLang="en-US" sz="2000" b="1" dirty="0">
                <a:ea typeface="宋体" panose="02010600030101010101" pitchFamily="2" charset="-122"/>
                <a:cs typeface="Times New Roman" panose="02020603050405020304" pitchFamily="18" charset="0"/>
              </a:rPr>
              <a:t>并借此</a:t>
            </a:r>
            <a:r>
              <a:rPr lang="zh-CN" altLang="zh-CN" sz="2000" b="1" dirty="0">
                <a:highlight>
                  <a:srgbClr val="FFFF00"/>
                </a:highlight>
                <a:ea typeface="宋体" panose="02010600030101010101" pitchFamily="2" charset="-122"/>
                <a:cs typeface="Times New Roman" panose="02020603050405020304" pitchFamily="18" charset="0"/>
              </a:rPr>
              <a:t>把人的主观感受加于客观的蜀道之上</a:t>
            </a:r>
            <a:r>
              <a:rPr lang="zh-CN" altLang="zh-CN" sz="2000" b="1" dirty="0">
                <a:ea typeface="宋体" panose="02010600030101010101" pitchFamily="2" charset="-122"/>
                <a:cs typeface="Times New Roman" panose="02020603050405020304" pitchFamily="18" charset="0"/>
              </a:rPr>
              <a:t>，引导读者也能感悟蜀道</a:t>
            </a:r>
            <a:r>
              <a:rPr lang="zh-CN" altLang="zh-CN" sz="2000" b="1" dirty="0">
                <a:highlight>
                  <a:srgbClr val="00FFFF"/>
                </a:highlight>
                <a:ea typeface="宋体" panose="02010600030101010101" pitchFamily="2" charset="-122"/>
                <a:cs typeface="Times New Roman" panose="02020603050405020304" pitchFamily="18" charset="0"/>
              </a:rPr>
              <a:t>难行之境</a:t>
            </a:r>
            <a:r>
              <a:rPr lang="zh-CN" altLang="zh-CN" sz="2000" b="1" dirty="0">
                <a:ea typeface="宋体" panose="02010600030101010101" pitchFamily="2" charset="-122"/>
                <a:cs typeface="Times New Roman" panose="02020603050405020304" pitchFamily="18" charset="0"/>
              </a:rPr>
              <a:t>。</a:t>
            </a:r>
            <a:endParaRPr lang="zh-CN" altLang="en-US" sz="2000" b="1" dirty="0">
              <a:ea typeface="宋体" panose="02010600030101010101" pitchFamily="2" charset="-122"/>
              <a:cs typeface="Times New Roman" panose="02020603050405020304" pitchFamily="18" charset="0"/>
            </a:endParaRPr>
          </a:p>
        </p:txBody>
      </p:sp>
      <p:sp>
        <p:nvSpPr>
          <p:cNvPr id="7" name="文本框 6">
            <a:extLst>
              <a:ext uri="{FF2B5EF4-FFF2-40B4-BE49-F238E27FC236}">
                <a16:creationId xmlns:a16="http://schemas.microsoft.com/office/drawing/2014/main" id="{93CCFE46-012C-362C-49AF-67DF499CFCCD}"/>
              </a:ext>
            </a:extLst>
          </p:cNvPr>
          <p:cNvSpPr txBox="1"/>
          <p:nvPr/>
        </p:nvSpPr>
        <p:spPr>
          <a:xfrm>
            <a:off x="220301" y="4545684"/>
            <a:ext cx="11675366" cy="1597745"/>
          </a:xfrm>
          <a:prstGeom prst="rect">
            <a:avLst/>
          </a:prstGeom>
          <a:noFill/>
        </p:spPr>
        <p:txBody>
          <a:bodyPr wrap="square">
            <a:spAutoFit/>
          </a:bodyPr>
          <a:lstStyle/>
          <a:p>
            <a:pPr>
              <a:lnSpc>
                <a:spcPts val="3000"/>
              </a:lnSpc>
            </a:pPr>
            <a:r>
              <a:rPr lang="zh-CN" altLang="en-US" sz="2000" b="1" dirty="0">
                <a:ea typeface="宋体" panose="02010600030101010101" pitchFamily="2" charset="-122"/>
                <a:cs typeface="Times New Roman" panose="02020603050405020304" pitchFamily="18" charset="0"/>
              </a:rPr>
              <a:t>示例三、</a:t>
            </a:r>
            <a:r>
              <a:rPr lang="zh-CN" altLang="zh-CN" sz="1800" dirty="0">
                <a:effectLst/>
                <a:ea typeface="宋体" panose="02010600030101010101" pitchFamily="2" charset="-122"/>
                <a:cs typeface="Times New Roman" panose="02020603050405020304" pitchFamily="18" charset="0"/>
              </a:rPr>
              <a:t> </a:t>
            </a:r>
            <a:r>
              <a:rPr lang="zh-CN" altLang="zh-CN" sz="2000" b="1" dirty="0">
                <a:ea typeface="宋体" panose="02010600030101010101" pitchFamily="2" charset="-122"/>
                <a:cs typeface="Times New Roman" panose="02020603050405020304" pitchFamily="18" charset="0"/>
              </a:rPr>
              <a:t>“扪参历井仰胁息，以手抚膺坐长叹”一句</a:t>
            </a:r>
            <a:r>
              <a:rPr lang="zh-CN" altLang="zh-CN" sz="2000" b="1" dirty="0">
                <a:highlight>
                  <a:srgbClr val="FFFF00"/>
                </a:highlight>
                <a:ea typeface="宋体" panose="02010600030101010101" pitchFamily="2" charset="-122"/>
                <a:cs typeface="Times New Roman" panose="02020603050405020304" pitchFamily="18" charset="0"/>
              </a:rPr>
              <a:t>选取了</a:t>
            </a:r>
            <a:r>
              <a:rPr lang="zh-CN" altLang="zh-CN" sz="2000" b="1" dirty="0">
                <a:ea typeface="宋体" panose="02010600030101010101" pitchFamily="2" charset="-122"/>
                <a:cs typeface="Times New Roman" panose="02020603050405020304" pitchFamily="18" charset="0"/>
              </a:rPr>
              <a:t>行人夜间行走在蜀道上的情状，他们伸手可触到星宿，形成巨大的</a:t>
            </a:r>
            <a:r>
              <a:rPr lang="zh-CN" altLang="zh-CN" sz="2000" b="1" dirty="0">
                <a:highlight>
                  <a:srgbClr val="00FFFF"/>
                </a:highlight>
                <a:ea typeface="宋体" panose="02010600030101010101" pitchFamily="2" charset="-122"/>
                <a:cs typeface="Times New Roman" panose="02020603050405020304" pitchFamily="18" charset="0"/>
              </a:rPr>
              <a:t>位差</a:t>
            </a:r>
            <a:r>
              <a:rPr lang="zh-CN" altLang="zh-CN" sz="2000" b="1" dirty="0">
                <a:ea typeface="宋体" panose="02010600030101010101" pitchFamily="2" charset="-122"/>
                <a:cs typeface="Times New Roman" panose="02020603050405020304" pitchFamily="18" charset="0"/>
              </a:rPr>
              <a:t>，</a:t>
            </a:r>
            <a:r>
              <a:rPr lang="zh-CN" altLang="zh-CN" sz="2000" b="1" dirty="0">
                <a:highlight>
                  <a:srgbClr val="00FFFF"/>
                </a:highlight>
                <a:ea typeface="宋体" panose="02010600030101010101" pitchFamily="2" charset="-122"/>
                <a:cs typeface="Times New Roman" panose="02020603050405020304" pitchFamily="18" charset="0"/>
              </a:rPr>
              <a:t>产生下坠之力</a:t>
            </a:r>
            <a:r>
              <a:rPr lang="zh-CN" altLang="zh-CN" sz="2000" b="1" dirty="0">
                <a:ea typeface="宋体" panose="02010600030101010101" pitchFamily="2" charset="-122"/>
                <a:cs typeface="Times New Roman" panose="02020603050405020304" pitchFamily="18" charset="0"/>
              </a:rPr>
              <a:t>，在构图上实现造势；再通过手扪星辰、呼吸紧张、抚胸长叹等细节，写行人的艰难情状和恐惧心理，</a:t>
            </a:r>
            <a:r>
              <a:rPr lang="zh-CN" altLang="en-US" sz="2000" b="1" dirty="0">
                <a:ea typeface="宋体" panose="02010600030101010101" pitchFamily="2" charset="-122"/>
                <a:cs typeface="Times New Roman" panose="02020603050405020304" pitchFamily="18" charset="0"/>
              </a:rPr>
              <a:t>凸显</a:t>
            </a:r>
            <a:r>
              <a:rPr lang="zh-CN" altLang="zh-CN" sz="2000" b="1" dirty="0">
                <a:ea typeface="宋体" panose="02010600030101010101" pitchFamily="2" charset="-122"/>
                <a:cs typeface="Times New Roman" panose="02020603050405020304" pitchFamily="18" charset="0"/>
              </a:rPr>
              <a:t>出蜀道的</a:t>
            </a:r>
            <a:r>
              <a:rPr lang="zh-CN" altLang="zh-CN" sz="2000" b="1" dirty="0">
                <a:highlight>
                  <a:srgbClr val="00FFFF"/>
                </a:highlight>
                <a:ea typeface="宋体" panose="02010600030101010101" pitchFamily="2" charset="-122"/>
                <a:cs typeface="Times New Roman" panose="02020603050405020304" pitchFamily="18" charset="0"/>
              </a:rPr>
              <a:t>高险之势</a:t>
            </a:r>
            <a:r>
              <a:rPr lang="zh-CN" altLang="zh-CN" sz="2000" b="1" dirty="0">
                <a:ea typeface="宋体" panose="02010600030101010101" pitchFamily="2" charset="-122"/>
                <a:cs typeface="Times New Roman" panose="02020603050405020304" pitchFamily="18" charset="0"/>
              </a:rPr>
              <a:t>。</a:t>
            </a:r>
            <a:r>
              <a:rPr lang="zh-CN" altLang="en-US" sz="2000" b="1" dirty="0">
                <a:ea typeface="宋体" panose="02010600030101010101" pitchFamily="2" charset="-122"/>
                <a:cs typeface="Times New Roman" panose="02020603050405020304" pitchFamily="18" charset="0"/>
              </a:rPr>
              <a:t>并借此</a:t>
            </a:r>
            <a:r>
              <a:rPr lang="zh-CN" altLang="zh-CN" sz="2000" b="1" dirty="0">
                <a:highlight>
                  <a:srgbClr val="FFFF00"/>
                </a:highlight>
                <a:ea typeface="宋体" panose="02010600030101010101" pitchFamily="2" charset="-122"/>
                <a:cs typeface="Times New Roman" panose="02020603050405020304" pitchFamily="18" charset="0"/>
              </a:rPr>
              <a:t>把人的主观感受加于客观的蜀道之上</a:t>
            </a:r>
            <a:r>
              <a:rPr lang="zh-CN" altLang="zh-CN" sz="2000" b="1" dirty="0">
                <a:ea typeface="宋体" panose="02010600030101010101" pitchFamily="2" charset="-122"/>
                <a:cs typeface="Times New Roman" panose="02020603050405020304" pitchFamily="18" charset="0"/>
              </a:rPr>
              <a:t>，引导读者也能感悟蜀道</a:t>
            </a:r>
            <a:r>
              <a:rPr lang="zh-CN" altLang="zh-CN" sz="2000" b="1" dirty="0">
                <a:highlight>
                  <a:srgbClr val="00FFFF"/>
                </a:highlight>
                <a:ea typeface="宋体" panose="02010600030101010101" pitchFamily="2" charset="-122"/>
                <a:cs typeface="Times New Roman" panose="02020603050405020304" pitchFamily="18" charset="0"/>
              </a:rPr>
              <a:t>难行之境</a:t>
            </a:r>
            <a:r>
              <a:rPr lang="zh-CN" altLang="zh-CN" sz="2000" b="1" dirty="0">
                <a:ea typeface="宋体" panose="02010600030101010101" pitchFamily="2" charset="-122"/>
                <a:cs typeface="Times New Roman" panose="02020603050405020304" pitchFamily="18" charset="0"/>
              </a:rPr>
              <a:t>。 </a:t>
            </a:r>
            <a:endParaRPr lang="zh-CN" altLang="en-US" sz="2000" b="1" dirty="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69461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365"/>
  <p:tag name="MH_SECTIONID" val="366,367,368,369,"/>
  <p:tag name="KSO_WPP_MARK_KEY" val="36b37ca1-e49f-43c7-8c0d-ae2f93a49d3c"/>
  <p:tag name="COMMONDATA" val="eyJoZGlkIjoiMzg2MDhjZmRhYjQ2MWNmN2Q4MDU3ZjkyNGRhYjMzMWI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TABLE_ENDDRAG_ORIGIN_RECT" val="913*232"/>
  <p:tag name="TABLE_ENDDRAG_RECT" val="29*134*914*232"/>
</p:tagLst>
</file>

<file path=ppt/tags/tag2.xml><?xml version="1.0" encoding="utf-8"?>
<p:tagLst xmlns:a="http://schemas.openxmlformats.org/drawingml/2006/main" xmlns:r="http://schemas.openxmlformats.org/officeDocument/2006/relationships" xmlns:p="http://schemas.openxmlformats.org/presentationml/2006/main">
  <p:tag name="MH" val="20150814111403"/>
  <p:tag name="MH_LIBRARY" val="GRAPHIC"/>
  <p:tag name="MH_ORDER" val="Rectangle 2"/>
</p:tagLst>
</file>

<file path=ppt/tags/tag2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TABLE_ENDDRAG_ORIGIN_RECT" val="959*510"/>
  <p:tag name="TABLE_ENDDRAG_RECT" val="0*12*959*510"/>
</p:tagLst>
</file>

<file path=ppt/tags/tag23.xml><?xml version="1.0" encoding="utf-8"?>
<p:tagLst xmlns:a="http://schemas.openxmlformats.org/drawingml/2006/main" xmlns:r="http://schemas.openxmlformats.org/officeDocument/2006/relationships" xmlns:p="http://schemas.openxmlformats.org/presentationml/2006/main">
  <p:tag name="TABLE_ENDDRAG_ORIGIN_RECT" val="959*510"/>
  <p:tag name="TABLE_ENDDRAG_RECT" val="0*12*959*510"/>
</p:tagLst>
</file>

<file path=ppt/tags/tag24.xml><?xml version="1.0" encoding="utf-8"?>
<p:tagLst xmlns:a="http://schemas.openxmlformats.org/drawingml/2006/main" xmlns:r="http://schemas.openxmlformats.org/officeDocument/2006/relationships" xmlns:p="http://schemas.openxmlformats.org/presentationml/2006/main">
  <p:tag name="TABLE_ENDDRAG_ORIGIN_RECT" val="959*510"/>
  <p:tag name="TABLE_ENDDRAG_RECT" val="0*12*959*510"/>
</p:tagLst>
</file>

<file path=ppt/tags/tag25.xml><?xml version="1.0" encoding="utf-8"?>
<p:tagLst xmlns:a="http://schemas.openxmlformats.org/drawingml/2006/main" xmlns:r="http://schemas.openxmlformats.org/officeDocument/2006/relationships" xmlns:p="http://schemas.openxmlformats.org/presentationml/2006/main">
  <p:tag name="TABLE_ENDDRAG_ORIGIN_RECT" val="961*510"/>
  <p:tag name="TABLE_ENDDRAG_RECT" val="3*0*961*510"/>
</p:tagLst>
</file>

<file path=ppt/tags/tag26.xml><?xml version="1.0" encoding="utf-8"?>
<p:tagLst xmlns:a="http://schemas.openxmlformats.org/drawingml/2006/main" xmlns:r="http://schemas.openxmlformats.org/officeDocument/2006/relationships" xmlns:p="http://schemas.openxmlformats.org/presentationml/2006/main">
  <p:tag name="TABLE_ENDDRAG_ORIGIN_RECT" val="961*510"/>
  <p:tag name="TABLE_ENDDRAG_RECT" val="3*0*961*510"/>
</p:tagLst>
</file>

<file path=ppt/tags/tag27.xml><?xml version="1.0" encoding="utf-8"?>
<p:tagLst xmlns:a="http://schemas.openxmlformats.org/drawingml/2006/main" xmlns:r="http://schemas.openxmlformats.org/officeDocument/2006/relationships" xmlns:p="http://schemas.openxmlformats.org/presentationml/2006/main">
  <p:tag name="TABLE_ENDDRAG_ORIGIN_RECT" val="961*510"/>
  <p:tag name="TABLE_ENDDRAG_RECT" val="3*0*961*510"/>
</p:tagLst>
</file>

<file path=ppt/tags/tag3.xml><?xml version="1.0" encoding="utf-8"?>
<p:tagLst xmlns:a="http://schemas.openxmlformats.org/drawingml/2006/main" xmlns:r="http://schemas.openxmlformats.org/officeDocument/2006/relationships" xmlns:p="http://schemas.openxmlformats.org/presentationml/2006/main">
  <p:tag name="MH" val="20150814111403"/>
  <p:tag name="MH_LIBRARY" val="GRAPHIC"/>
  <p:tag name="MH_ORDER" val="TextBox 4"/>
</p:tagLst>
</file>

<file path=ppt/tags/tag4.xml><?xml version="1.0" encoding="utf-8"?>
<p:tagLst xmlns:a="http://schemas.openxmlformats.org/drawingml/2006/main" xmlns:r="http://schemas.openxmlformats.org/officeDocument/2006/relationships" xmlns:p="http://schemas.openxmlformats.org/presentationml/2006/main">
  <p:tag name="MH" val="20150814111403"/>
  <p:tag name="MH_LIBRARY" val="GRAPHIC"/>
  <p:tag name="MH_ORDER" val="TextBox 5"/>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TotalTime>
  <Words>8561</Words>
  <Application>Microsoft Office PowerPoint</Application>
  <PresentationFormat>宽屏</PresentationFormat>
  <Paragraphs>385</Paragraphs>
  <Slides>61</Slides>
  <Notes>9</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61</vt:i4>
      </vt:variant>
    </vt:vector>
  </HeadingPairs>
  <TitlesOfParts>
    <vt:vector size="79" baseType="lpstr">
      <vt:lpstr>等线</vt:lpstr>
      <vt:lpstr>方正大黑简体</vt:lpstr>
      <vt:lpstr>黑体</vt:lpstr>
      <vt:lpstr>华文楷体</vt:lpstr>
      <vt:lpstr>华文中宋</vt:lpstr>
      <vt:lpstr>楷体</vt:lpstr>
      <vt:lpstr>思源黑体 CN Normal</vt:lpstr>
      <vt:lpstr>宋体</vt:lpstr>
      <vt:lpstr>微软雅黑</vt:lpstr>
      <vt:lpstr>Arial</vt:lpstr>
      <vt:lpstr>Bell MT</vt:lpstr>
      <vt:lpstr>Book Antiqua</vt:lpstr>
      <vt:lpstr>Calibri</vt:lpstr>
      <vt:lpstr>Calibri Light</vt:lpstr>
      <vt:lpstr>Segoe UI Light</vt:lpstr>
      <vt:lpstr>Times New Roman</vt:lpstr>
      <vt:lpstr>Wingdings</vt:lpstr>
      <vt:lpstr>Office 主题</vt:lpstr>
      <vt:lpstr>PowerPoint 演示文稿</vt:lpstr>
      <vt:lpstr>文本内容梳理</vt:lpstr>
      <vt:lpstr>文本内容梳理</vt:lpstr>
      <vt:lpstr>文本内容梳理</vt:lpstr>
      <vt:lpstr>试题分析</vt:lpstr>
      <vt:lpstr>试题分析</vt:lpstr>
      <vt:lpstr>试题分析</vt:lpstr>
      <vt:lpstr>评分要点及说明：</vt:lpstr>
      <vt:lpstr>答案示例</vt:lpstr>
      <vt:lpstr>答案示例</vt:lpstr>
      <vt:lpstr>答案样例</vt:lpstr>
      <vt:lpstr>试题分析</vt:lpstr>
      <vt:lpstr>试题分析</vt:lpstr>
      <vt:lpstr>试题分析</vt:lpstr>
      <vt:lpstr> 文言评阅  2025东城一模</vt:lpstr>
      <vt:lpstr>PowerPoint 演示文稿</vt:lpstr>
      <vt:lpstr>PowerPoint 演示文稿</vt:lpstr>
      <vt:lpstr>PowerPoint 演示文稿</vt:lpstr>
      <vt:lpstr>PowerPoint 演示文稿</vt:lpstr>
      <vt:lpstr>PowerPoint 演示文稿</vt:lpstr>
      <vt:lpstr>PowerPoint 演示文稿</vt:lpstr>
      <vt:lpstr>14题诗歌鉴赏题</vt:lpstr>
      <vt:lpstr>一、参考译注</vt:lpstr>
      <vt:lpstr>PowerPoint 演示文稿</vt:lpstr>
      <vt:lpstr>PowerPoint 演示文稿</vt:lpstr>
      <vt:lpstr>PowerPoint 演示文稿</vt:lpstr>
      <vt:lpstr>PowerPoint 演示文稿</vt:lpstr>
      <vt:lpstr>PowerPoint 演示文稿</vt:lpstr>
      <vt:lpstr>二、答案与评分细则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20.语言基础运用</vt:lpstr>
      <vt:lpstr>20.语言基础运用</vt:lpstr>
      <vt:lpstr>20.语言基础运用</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海淀进修</dc:creator>
  <cp:lastModifiedBy>HiteVision</cp:lastModifiedBy>
  <cp:revision>2417</cp:revision>
  <dcterms:created xsi:type="dcterms:W3CDTF">2015-08-12T09:15:00Z</dcterms:created>
  <dcterms:modified xsi:type="dcterms:W3CDTF">2026-01-15T04:18:35Z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B6A3FB83F1894886AFC1C32DA14B6DC8</vt:lpwstr>
  </property>
  <property fmtid="{D5CDD505-2E9C-101B-9397-08002B2CF9AE}" pid="3" name="KSOProductBuildVer">
    <vt:lpwstr>2052-11.8.2.12118</vt:lpwstr>
  </property>
</Properties>
</file>